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_rels/presentation.xml.rels" ContentType="application/vnd.openxmlformats-package.relationships+xml"/>
  <Override PartName="/ppt/slideLayouts/_rels/slideLayout19.xml.rels" ContentType="application/vnd.openxmlformats-package.relationships+xml"/>
  <Override PartName="/ppt/slideLayouts/_rels/slideLayout13.xml.rels" ContentType="application/vnd.openxmlformats-package.relationships+xml"/>
  <Override PartName="/ppt/slideLayouts/_rels/slideLayout23.xml.rels" ContentType="application/vnd.openxmlformats-package.relationships+xml"/>
  <Override PartName="/ppt/slideLayouts/_rels/slideLayout30.xml.rels" ContentType="application/vnd.openxmlformats-package.relationships+xml"/>
  <Override PartName="/ppt/slideLayouts/_rels/slideLayout14.xml.rels" ContentType="application/vnd.openxmlformats-package.relationships+xml"/>
  <Override PartName="/ppt/slideLayouts/_rels/slideLayout29.xml.rels" ContentType="application/vnd.openxmlformats-package.relationships+xml"/>
  <Override PartName="/ppt/slideLayouts/_rels/slideLayout10.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32.xml.rels" ContentType="application/vnd.openxmlformats-package.relationships+xml"/>
  <Override PartName="/ppt/slideLayouts/_rels/slideLayout34.xml.rels" ContentType="application/vnd.openxmlformats-package.relationships+xml"/>
  <Override PartName="/ppt/slideLayouts/_rels/slideLayout20.xml.rels" ContentType="application/vnd.openxmlformats-package.relationships+xml"/>
  <Override PartName="/ppt/slideLayouts/_rels/slideLayout35.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31.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22.xml.rels" ContentType="application/vnd.openxmlformats-package.relationships+xml"/>
  <Override PartName="/ppt/slideLayouts/_rels/slideLayout28.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6.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27.xml.rels" ContentType="application/vnd.openxmlformats-package.relationships+xml"/>
  <Override PartName="/ppt/slideLayouts/_rels/slideLayout5.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1.xml.rels" ContentType="application/vnd.openxmlformats-package.relationships+xml"/>
  <Override PartName="/ppt/slideLayouts/_rels/slideLayout26.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33.xml" ContentType="application/vnd.openxmlformats-officedocument.presentationml.slideLayout+xml"/>
  <Override PartName="/ppt/slideLayouts/slideLayout10.xml" ContentType="application/vnd.openxmlformats-officedocument.presentationml.slideLayout+xml"/>
  <Override PartName="/ppt/slideLayouts/slideLayout34.xml" ContentType="application/vnd.openxmlformats-officedocument.presentationml.slideLayout+xml"/>
  <Override PartName="/ppt/slideLayouts/slideLayout11.xml" ContentType="application/vnd.openxmlformats-officedocument.presentationml.slideLayout+xml"/>
  <Override PartName="/ppt/slideLayouts/slideLayout35.xml" ContentType="application/vnd.openxmlformats-officedocument.presentationml.slideLayout+xml"/>
  <Override PartName="/ppt/slideLayouts/slideLayout12.xml" ContentType="application/vnd.openxmlformats-officedocument.presentationml.slideLayout+xml"/>
  <Override PartName="/ppt/slideLayouts/slideLayout36.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slideLayouts/slideLayout24.xml" ContentType="application/vnd.openxmlformats-officedocument.presentationml.slideLayout+xml"/>
  <Override PartName="/ppt/slideLayouts/slideLayout4.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19.xml" ContentType="application/vnd.openxmlformats-officedocument.presentationml.slideLayout+xml"/>
  <Override PartName="/ppt/slideLayouts/slideLayout22.xml" ContentType="application/vnd.openxmlformats-officedocument.presentationml.slideLayout+xml"/>
  <Override PartName="/ppt/slideLayouts/slideLayout2.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media/image13.jpeg" ContentType="image/jpeg"/>
  <Override PartName="/ppt/media/image18.gif" ContentType="image/gif"/>
  <Override PartName="/ppt/media/image11.png" ContentType="image/png"/>
  <Override PartName="/ppt/media/image9.png" ContentType="image/png"/>
  <Override PartName="/ppt/media/image12.png" ContentType="image/png"/>
  <Override PartName="/ppt/media/image17.png" ContentType="image/png"/>
  <Override PartName="/ppt/media/image4.jpeg" ContentType="image/jpeg"/>
  <Override PartName="/ppt/media/image16.png" ContentType="image/png"/>
  <Override PartName="/ppt/media/image15.jpeg" ContentType="image/jpeg"/>
  <Override PartName="/ppt/media/image1.png" ContentType="image/png"/>
  <Override PartName="/ppt/media/image3.jpeg" ContentType="image/jpeg"/>
  <Override PartName="/ppt/media/image2.jpeg" ContentType="image/jpeg"/>
  <Override PartName="/ppt/media/image5.png" ContentType="image/png"/>
  <Override PartName="/ppt/media/image10.png" ContentType="image/png"/>
  <Override PartName="/ppt/media/image6.jpeg" ContentType="image/jpeg"/>
  <Override PartName="/ppt/media/image8.png" ContentType="image/png"/>
  <Override PartName="/ppt/media/image14.jpeg" ContentType="image/jpeg"/>
  <Override PartName="/ppt/media/image7.png" ContentType="image/png"/>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2B5EB897-0460-49CE-8D4B-B7DD00876AD2}"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7"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8"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9422057-4427-4153-8113-2DFAD58805E9}"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3"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4BA58527-A75C-4D07-8B27-733E586A697D}"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5"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6"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7"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8"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39"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0"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53AA4904-9D0C-42A9-82D6-1D8B9D4B6FD0}"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3DC394CA-7DB0-461A-B690-47E1B266DE1E}" type="slidenum">
              <a:t>&lt;#&gt;</a:t>
            </a:fld>
          </a:p>
        </p:txBody>
      </p:sp>
      <p:sp>
        <p:nvSpPr>
          <p:cNvPr id="4" name="PlaceHolder 3"/>
          <p:cNvSpPr>
            <a:spLocks noGrp="1"/>
          </p:cNvSpPr>
          <p:nvPr>
            <p:ph type="dt" idx="6"/>
          </p:nvPr>
        </p:nvSpPr>
        <p:spPr/>
        <p:txBody>
          <a:bodyPr/>
          <a:p>
            <a:r>
              <a:rPr lang="en-US"/>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7"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7823CAB-1726-4672-AD57-2AAFCA0F4963}"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49"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A117DC0A-6D92-4F47-8D84-C68D419F90CF}" type="slidenum">
              <a:t>&lt;#&gt;</a:t>
            </a:fld>
          </a:p>
        </p:txBody>
      </p:sp>
      <p:sp>
        <p:nvSpPr>
          <p:cNvPr id="6" name="PlaceHolder 5"/>
          <p:cNvSpPr>
            <a:spLocks noGrp="1"/>
          </p:cNvSpPr>
          <p:nvPr>
            <p:ph type="dt" idx="6"/>
          </p:nvPr>
        </p:nvSpPr>
        <p:spPr/>
        <p:txBody>
          <a:bodyPr/>
          <a:p>
            <a:r>
              <a:rPr lang="en-US"/>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1E66E43C-9BE7-43EC-9CA2-52C8342CF50A}"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1F9AEF1D-61F7-451E-86C9-B421B72B02FC}"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4E7907B0-5FA5-4420-8BD3-8633463C0A25}" type="slidenum">
              <a:t>&lt;#&gt;</a:t>
            </a:fld>
          </a:p>
        </p:txBody>
      </p:sp>
      <p:sp>
        <p:nvSpPr>
          <p:cNvPr id="5" name="PlaceHolder 4"/>
          <p:cNvSpPr>
            <a:spLocks noGrp="1"/>
          </p:cNvSpPr>
          <p:nvPr>
            <p:ph type="dt" idx="6"/>
          </p:nvPr>
        </p:nvSpPr>
        <p:spPr/>
        <p:txBody>
          <a:bodyPr/>
          <a:p>
            <a:r>
              <a:rPr lang="en-US"/>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5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C2E3F4C-337D-433E-97D1-703CC3BB2A25}"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B0F768CF-7AA1-4261-8031-D6778906162F}"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2"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56AFE3A8-DC1F-4260-AC82-BD8D306975FC}"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6"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A2A349BA-431C-42CF-9FC9-8907ED02900D}" type="slidenum">
              <a:t>&lt;#&gt;</a:t>
            </a:fld>
          </a:p>
        </p:txBody>
      </p:sp>
      <p:sp>
        <p:nvSpPr>
          <p:cNvPr id="8" name="PlaceHolder 7"/>
          <p:cNvSpPr>
            <a:spLocks noGrp="1"/>
          </p:cNvSpPr>
          <p:nvPr>
            <p:ph type="dt" idx="6"/>
          </p:nvPr>
        </p:nvSpPr>
        <p:spPr/>
        <p:txBody>
          <a:bodyPr/>
          <a:p>
            <a:r>
              <a:rPr lang="en-US"/>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68"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9"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E0D856D6-C217-4444-817D-D54A6C3C9B63}" type="slidenum">
              <a:t>&lt;#&gt;</a:t>
            </a:fld>
          </a:p>
        </p:txBody>
      </p:sp>
      <p:sp>
        <p:nvSpPr>
          <p:cNvPr id="7" name="PlaceHolder 6"/>
          <p:cNvSpPr>
            <a:spLocks noGrp="1"/>
          </p:cNvSpPr>
          <p:nvPr>
            <p:ph type="dt" idx="6"/>
          </p:nvPr>
        </p:nvSpPr>
        <p:spPr/>
        <p:txBody>
          <a:bodyPr/>
          <a:p>
            <a:r>
              <a:rPr lang="en-US"/>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4"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5792E9A-8F18-4893-8402-B1744E3671B2}" type="slidenum">
              <a:t>&lt;#&gt;</a:t>
            </a:fld>
          </a:p>
        </p:txBody>
      </p:sp>
      <p:sp>
        <p:nvSpPr>
          <p:cNvPr id="9" name="PlaceHolder 8"/>
          <p:cNvSpPr>
            <a:spLocks noGrp="1"/>
          </p:cNvSpPr>
          <p:nvPr>
            <p:ph type="dt" idx="6"/>
          </p:nvPr>
        </p:nvSpPr>
        <p:spPr/>
        <p:txBody>
          <a:bodyPr/>
          <a:p>
            <a:r>
              <a:rPr lang="en-US"/>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76"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7"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8"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9"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0"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81"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92C84DFE-E8FF-4208-A6DE-5F1BA829F497}" type="slidenum">
              <a:t>&lt;#&gt;</a:t>
            </a:fld>
          </a:p>
        </p:txBody>
      </p:sp>
      <p:sp>
        <p:nvSpPr>
          <p:cNvPr id="11" name="PlaceHolder 10"/>
          <p:cNvSpPr>
            <a:spLocks noGrp="1"/>
          </p:cNvSpPr>
          <p:nvPr>
            <p:ph type="dt" idx="6"/>
          </p:nvPr>
        </p:nvSpPr>
        <p:spPr/>
        <p:txBody>
          <a:bodyPr/>
          <a:p>
            <a:r>
              <a:rPr lang="en-US"/>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7D35E77A-8E71-4620-8DBB-6E39E9A40D1D}" type="slidenum">
              <a:t>&lt;#&gt;</a:t>
            </a:fld>
          </a:p>
        </p:txBody>
      </p:sp>
      <p:sp>
        <p:nvSpPr>
          <p:cNvPr id="4" name="PlaceHolder 3"/>
          <p:cNvSpPr>
            <a:spLocks noGrp="1"/>
          </p:cNvSpPr>
          <p:nvPr>
            <p:ph type="dt" idx="9"/>
          </p:nvPr>
        </p:nvSpPr>
        <p:spPr/>
        <p:txBody>
          <a:bodyPr/>
          <a:p>
            <a:r>
              <a:rPr lang="en-US"/>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A051BA1C-9B2A-4C67-B94F-9F4240532439}"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2EEFF90A-008D-4E88-8E89-95ABDCCD296E}" type="slidenum">
              <a:t>&lt;#&gt;</a:t>
            </a:fld>
          </a:p>
        </p:txBody>
      </p:sp>
      <p:sp>
        <p:nvSpPr>
          <p:cNvPr id="6" name="PlaceHolder 5"/>
          <p:cNvSpPr>
            <a:spLocks noGrp="1"/>
          </p:cNvSpPr>
          <p:nvPr>
            <p:ph type="dt" idx="9"/>
          </p:nvPr>
        </p:nvSpPr>
        <p:spPr/>
        <p:txBody>
          <a:bodyPr/>
          <a:p>
            <a:r>
              <a:rPr lang="en-US"/>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90F60C3C-BD9E-449B-89DC-EAAE6EE19CB9}"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73117D3B-2582-4DDB-8D2E-00C692B44EF7}"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8"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5B66B773-0D9C-493B-A243-2DC94ECE4288}"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9BF36B1C-67E0-4BB0-B966-5FBB8A9B2356}" type="slidenum">
              <a:t>&lt;#&gt;</a:t>
            </a:fld>
          </a:p>
        </p:txBody>
      </p:sp>
      <p:sp>
        <p:nvSpPr>
          <p:cNvPr id="5" name="PlaceHolder 4"/>
          <p:cNvSpPr>
            <a:spLocks noGrp="1"/>
          </p:cNvSpPr>
          <p:nvPr>
            <p:ph type="dt" idx="9"/>
          </p:nvPr>
        </p:nvSpPr>
        <p:spPr/>
        <p:txBody>
          <a:bodyPr/>
          <a:p>
            <a:r>
              <a:rPr lang="en-US"/>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9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BEDF0F67-158E-4958-BDB6-49AA68E3E324}"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9D94604-4E8B-4EE8-89BF-F2ED38589B32}"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0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4DB8DD2-EFD4-45E4-BAC2-9BBEA57B7001}" type="slidenum">
              <a:t>&lt;#&gt;</a:t>
            </a:fld>
          </a:p>
        </p:txBody>
      </p:sp>
      <p:sp>
        <p:nvSpPr>
          <p:cNvPr id="8" name="PlaceHolder 7"/>
          <p:cNvSpPr>
            <a:spLocks noGrp="1"/>
          </p:cNvSpPr>
          <p:nvPr>
            <p:ph type="dt" idx="9"/>
          </p:nvPr>
        </p:nvSpPr>
        <p:spPr/>
        <p:txBody>
          <a:bodyPr/>
          <a:p>
            <a:r>
              <a:rPr lang="en-US"/>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C281534F-74B3-47A4-9B2A-9CFF8DC6A410}" type="slidenum">
              <a:t>&lt;#&gt;</a:t>
            </a:fld>
          </a:p>
        </p:txBody>
      </p:sp>
      <p:sp>
        <p:nvSpPr>
          <p:cNvPr id="7" name="PlaceHolder 6"/>
          <p:cNvSpPr>
            <a:spLocks noGrp="1"/>
          </p:cNvSpPr>
          <p:nvPr>
            <p:ph type="dt" idx="9"/>
          </p:nvPr>
        </p:nvSpPr>
        <p:spPr/>
        <p:txBody>
          <a:bodyPr/>
          <a:p>
            <a:r>
              <a:rPr lang="en-US"/>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A99442E5-6B8E-4819-819F-E5DD7D73DEA5}" type="slidenum">
              <a:t>&lt;#&gt;</a:t>
            </a:fld>
          </a:p>
        </p:txBody>
      </p:sp>
      <p:sp>
        <p:nvSpPr>
          <p:cNvPr id="9" name="PlaceHolder 8"/>
          <p:cNvSpPr>
            <a:spLocks noGrp="1"/>
          </p:cNvSpPr>
          <p:nvPr>
            <p:ph type="dt" idx="9"/>
          </p:nvPr>
        </p:nvSpPr>
        <p:spPr/>
        <p:txBody>
          <a:bodyPr/>
          <a:p>
            <a:r>
              <a:rPr lang="en-US"/>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1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2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B7AB86CA-6EE8-455D-88A7-27315238E780}" type="slidenum">
              <a:t>&lt;#&gt;</a:t>
            </a:fld>
          </a:p>
        </p:txBody>
      </p:sp>
      <p:sp>
        <p:nvSpPr>
          <p:cNvPr id="11" name="PlaceHolder 10"/>
          <p:cNvSpPr>
            <a:spLocks noGrp="1"/>
          </p:cNvSpPr>
          <p:nvPr>
            <p:ph type="dt" idx="9"/>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0"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B3E0EBC-1C03-424C-8EF7-49436A8B269A}"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756741DF-6076-424B-9455-C61CC777AE20}"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0D054813-2ACA-4E55-91BC-D249EE7AD4A2}"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1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03D1998-2C8F-423F-8174-2BFEB7E450AE}"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1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1"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E8FEFB50-7036-40D0-8BD1-441D1926C3DB}"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endParaRPr b="0" lang="en-US" sz="4400" spc="-1" strike="noStrike">
              <a:solidFill>
                <a:srgbClr val="000000"/>
              </a:solidFill>
              <a:latin typeface="Arial"/>
            </a:endParaRPr>
          </a:p>
        </p:txBody>
      </p:sp>
      <p:sp>
        <p:nvSpPr>
          <p:cNvPr id="2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4"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25"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pPr indent="0">
              <a:spcBef>
                <a:spcPts val="1417"/>
              </a:spcBef>
              <a:buNone/>
            </a:pPr>
            <a:endParaRPr b="0" lang="en-US" sz="3200" spc="-1" strike="noStrike">
              <a:solidFill>
                <a:srgbClr val="000000"/>
              </a:solidFill>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1D83FA1-5CCA-49F8-9D1D-6882EA382D9E}"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838080" y="365040"/>
            <a:ext cx="10514880" cy="1324800"/>
          </a:xfrm>
          <a:prstGeom prst="rect">
            <a:avLst/>
          </a:prstGeom>
          <a:noFill/>
          <a:ln w="0">
            <a:noFill/>
          </a:ln>
        </p:spPr>
        <p:txBody>
          <a:bodyPr lIns="0" rIns="0" tIns="0" bIns="0" anchor="ctr">
            <a:noAutofit/>
          </a:bodyPr>
          <a:p>
            <a:pPr indent="0">
              <a:buNone/>
            </a:pPr>
            <a:r>
              <a:rPr b="0" lang="en-US" sz="1800" spc="-1" strike="noStrike">
                <a:solidFill>
                  <a:srgbClr val="000000"/>
                </a:solidFill>
                <a:latin typeface="Arial"/>
              </a:rPr>
              <a:t>Click to edit the title text format</a:t>
            </a:r>
            <a:endParaRPr b="0" lang="en-US" sz="1800" spc="-1" strike="noStrike">
              <a:solidFill>
                <a:srgbClr val="000000"/>
              </a:solidFill>
              <a:latin typeface="Arial"/>
            </a:endParaRPr>
          </a:p>
        </p:txBody>
      </p:sp>
      <p:sp>
        <p:nvSpPr>
          <p:cNvPr id="1" name="PlaceHolder 2"/>
          <p:cNvSpPr>
            <a:spLocks noGrp="1"/>
          </p:cNvSpPr>
          <p:nvPr>
            <p:ph type="ftr" idx="1"/>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2" name="PlaceHolder 3"/>
          <p:cNvSpPr>
            <a:spLocks noGrp="1"/>
          </p:cNvSpPr>
          <p:nvPr>
            <p:ph type="sldNum" idx="2"/>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5459C043-4AD2-4DEC-8EBD-BF9AAC7ACE70}" type="slidenum">
              <a:rPr b="0" lang="en-US" sz="1200" spc="-1" strike="noStrike">
                <a:solidFill>
                  <a:srgbClr val="8b8b8b"/>
                </a:solidFill>
                <a:latin typeface="Calibri"/>
              </a:rPr>
              <a:t>44</a:t>
            </a:fld>
            <a:endParaRPr b="0" lang="en-US" sz="1200" spc="-1" strike="noStrike">
              <a:solidFill>
                <a:srgbClr val="000000"/>
              </a:solidFill>
              <a:latin typeface="Times New Roman"/>
            </a:endParaRPr>
          </a:p>
        </p:txBody>
      </p:sp>
      <p:sp>
        <p:nvSpPr>
          <p:cNvPr id="3" name="PlaceHolder 4"/>
          <p:cNvSpPr>
            <a:spLocks noGrp="1"/>
          </p:cNvSpPr>
          <p:nvPr>
            <p:ph type="dt" idx="3"/>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 </a:t>
            </a:r>
            <a:endParaRPr b="0" lang="en-US" sz="1400" spc="-1" strike="noStrike">
              <a:solidFill>
                <a:srgbClr val="000000"/>
              </a:solidFill>
              <a:latin typeface="Times New Roman"/>
            </a:endParaRPr>
          </a:p>
        </p:txBody>
      </p:sp>
      <p:sp>
        <p:nvSpPr>
          <p:cNvPr id="4"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 name="PlaceHolder 1"/>
          <p:cNvSpPr>
            <a:spLocks noGrp="1"/>
          </p:cNvSpPr>
          <p:nvPr>
            <p:ph type="ftr" idx="4"/>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2" name="PlaceHolder 2"/>
          <p:cNvSpPr>
            <a:spLocks noGrp="1"/>
          </p:cNvSpPr>
          <p:nvPr>
            <p:ph type="sldNum" idx="5"/>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1C624F39-2CD8-43BE-BFFF-99D02571C050}"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43" name="PlaceHolder 3"/>
          <p:cNvSpPr>
            <a:spLocks noGrp="1"/>
          </p:cNvSpPr>
          <p:nvPr>
            <p:ph type="dt" idx="6"/>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4"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45"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2" name="PlaceHolder 1"/>
          <p:cNvSpPr>
            <a:spLocks noGrp="1"/>
          </p:cNvSpPr>
          <p:nvPr>
            <p:ph type="ftr" idx="7"/>
          </p:nvPr>
        </p:nvSpPr>
        <p:spPr>
          <a:xfrm>
            <a:off x="4038480" y="6356520"/>
            <a:ext cx="4114080" cy="364320"/>
          </a:xfrm>
          <a:prstGeom prst="rect">
            <a:avLst/>
          </a:prstGeom>
          <a:noFill/>
          <a:ln w="0">
            <a:noFill/>
          </a:ln>
        </p:spPr>
        <p:txBody>
          <a:bodyPr lIns="90000" rIns="90000" tIns="45000" bIns="45000" anchor="ctr">
            <a:noAutofit/>
          </a:bodyPr>
          <a:lstStyle>
            <a:lvl1pPr indent="0" algn="ctr">
              <a:lnSpc>
                <a:spcPct val="100000"/>
              </a:lnSpc>
              <a:buNone/>
              <a:tabLst>
                <a:tab algn="l" pos="0"/>
              </a:tabLst>
              <a:defRPr b="0" lang="en-US" sz="1400" spc="-1" strike="noStrike">
                <a:solidFill>
                  <a:srgbClr val="000000"/>
                </a:solidFill>
                <a:latin typeface="Times New Roman"/>
              </a:defRPr>
            </a:lvl1pPr>
          </a:lstStyle>
          <a:p>
            <a:pPr indent="0" algn="ctr">
              <a:lnSpc>
                <a:spcPct val="100000"/>
              </a:lnSpc>
              <a:buNone/>
              <a:tabLst>
                <a:tab algn="l" pos="0"/>
              </a:tabLst>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83" name="PlaceHolder 2"/>
          <p:cNvSpPr>
            <a:spLocks noGrp="1"/>
          </p:cNvSpPr>
          <p:nvPr>
            <p:ph type="sldNum" idx="8"/>
          </p:nvPr>
        </p:nvSpPr>
        <p:spPr>
          <a:xfrm>
            <a:off x="8610480" y="6356520"/>
            <a:ext cx="2742480" cy="364320"/>
          </a:xfrm>
          <a:prstGeom prst="rect">
            <a:avLst/>
          </a:prstGeom>
          <a:noFill/>
          <a:ln w="0">
            <a:noFill/>
          </a:ln>
        </p:spPr>
        <p:txBody>
          <a:bodyPr lIns="90000" rIns="90000" tIns="45000" bIns="45000" anchor="ctr">
            <a:noAutofit/>
          </a:bodyPr>
          <a:lstStyle>
            <a:lvl1pPr indent="0" algn="r">
              <a:lnSpc>
                <a:spcPct val="100000"/>
              </a:lnSpc>
              <a:buNone/>
              <a:tabLst>
                <a:tab algn="l" pos="0"/>
              </a:tabLst>
              <a:defRPr b="0" lang="en-US" sz="1200" spc="-1" strike="noStrike">
                <a:solidFill>
                  <a:srgbClr val="8b8b8b"/>
                </a:solidFill>
                <a:latin typeface="Calibri"/>
              </a:defRPr>
            </a:lvl1pPr>
          </a:lstStyle>
          <a:p>
            <a:pPr indent="0" algn="r">
              <a:lnSpc>
                <a:spcPct val="100000"/>
              </a:lnSpc>
              <a:buNone/>
              <a:tabLst>
                <a:tab algn="l" pos="0"/>
              </a:tabLst>
            </a:pPr>
            <a:fld id="{C1584DCD-2D89-4F5D-903D-C1B19D16E142}" type="slidenum">
              <a:rPr b="0" lang="en-US" sz="1200" spc="-1" strike="noStrike">
                <a:solidFill>
                  <a:srgbClr val="8b8b8b"/>
                </a:solidFill>
                <a:latin typeface="Calibri"/>
              </a:rPr>
              <a:t>&lt;number&gt;</a:t>
            </a:fld>
            <a:endParaRPr b="0" lang="en-US" sz="1200" spc="-1" strike="noStrike">
              <a:solidFill>
                <a:srgbClr val="000000"/>
              </a:solidFill>
              <a:latin typeface="Times New Roman"/>
            </a:endParaRPr>
          </a:p>
        </p:txBody>
      </p:sp>
      <p:sp>
        <p:nvSpPr>
          <p:cNvPr id="84" name="PlaceHolder 3"/>
          <p:cNvSpPr>
            <a:spLocks noGrp="1"/>
          </p:cNvSpPr>
          <p:nvPr>
            <p:ph type="dt" idx="9"/>
          </p:nvPr>
        </p:nvSpPr>
        <p:spPr>
          <a:xfrm>
            <a:off x="838080" y="6356520"/>
            <a:ext cx="2742480" cy="364320"/>
          </a:xfrm>
          <a:prstGeom prst="rect">
            <a:avLst/>
          </a:prstGeom>
          <a:noFill/>
          <a:ln w="0">
            <a:noFill/>
          </a:ln>
        </p:spPr>
        <p:txBody>
          <a:bodyPr lIns="90000" rIns="90000" tIns="45000" bIns="45000" anchor="ctr">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lgn="ctr">
              <a:buNone/>
            </a:pP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2800" spc="-1" strike="noStrike">
                <a:solidFill>
                  <a:srgbClr val="000000"/>
                </a:solidFill>
                <a:latin typeface="Arial"/>
              </a:rPr>
              <a:t>Second Outline Level</a:t>
            </a:r>
            <a:endParaRPr b="0" lang="en-US" sz="2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2400" spc="-1" strike="noStrike">
                <a:solidFill>
                  <a:srgbClr val="000000"/>
                </a:solidFill>
                <a:latin typeface="Arial"/>
              </a:rPr>
              <a:t>Third Outline Level</a:t>
            </a:r>
            <a:endParaRPr b="0" lang="en-US" sz="2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2000" spc="-1" strike="noStrike">
                <a:solidFill>
                  <a:srgbClr val="000000"/>
                </a:solidFill>
                <a:latin typeface="Arial"/>
              </a:rPr>
              <a:t>Fourth Outline Level</a:t>
            </a:r>
            <a:endParaRPr b="0" lang="en-US" sz="20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image" Target="../media/image15.jpe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18.gif"/><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jpeg"/><Relationship Id="rId3" Type="http://schemas.openxmlformats.org/officeDocument/2006/relationships/image" Target="../media/image4.jpe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jpeg"/><Relationship Id="rId3"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523880" y="1122480"/>
            <a:ext cx="9143280" cy="2386800"/>
          </a:xfrm>
          <a:prstGeom prst="rect">
            <a:avLst/>
          </a:prstGeom>
          <a:noFill/>
          <a:ln w="0">
            <a:noFill/>
          </a:ln>
        </p:spPr>
        <p:txBody>
          <a:bodyPr lIns="0" rIns="0" tIns="0" bIns="0" anchor="b">
            <a:noAutofit/>
          </a:bodyPr>
          <a:p>
            <a:pPr indent="0" algn="ctr">
              <a:lnSpc>
                <a:spcPct val="90000"/>
              </a:lnSpc>
              <a:buNone/>
              <a:tabLst>
                <a:tab algn="l" pos="0"/>
              </a:tabLst>
            </a:pPr>
            <a:r>
              <a:rPr b="0" lang="en-US" sz="6000" spc="-1" strike="noStrike">
                <a:solidFill>
                  <a:srgbClr val="000000"/>
                </a:solidFill>
                <a:latin typeface="Calibri Light"/>
              </a:rPr>
              <a:t>Memory</a:t>
            </a:r>
            <a:endParaRPr b="0" lang="en-US" sz="6000" spc="-1" strike="noStrike">
              <a:solidFill>
                <a:srgbClr val="000000"/>
              </a:solidFill>
              <a:latin typeface="Arial"/>
            </a:endParaRPr>
          </a:p>
        </p:txBody>
      </p:sp>
      <p:sp>
        <p:nvSpPr>
          <p:cNvPr id="124" name="PlaceHolder 2"/>
          <p:cNvSpPr>
            <a:spLocks noGrp="1"/>
          </p:cNvSpPr>
          <p:nvPr>
            <p:ph type="subTitle"/>
          </p:nvPr>
        </p:nvSpPr>
        <p:spPr>
          <a:xfrm>
            <a:off x="1523880" y="4522680"/>
            <a:ext cx="9143280" cy="734400"/>
          </a:xfrm>
          <a:prstGeom prst="rect">
            <a:avLst/>
          </a:prstGeom>
          <a:noFill/>
          <a:ln w="0">
            <a:noFill/>
          </a:ln>
        </p:spPr>
        <p:txBody>
          <a:bodyPr lIns="0" rIns="0" tIns="0" bIns="0" anchor="t">
            <a:noAutofit/>
          </a:bodyPr>
          <a:p>
            <a:pPr indent="0" algn="ctr">
              <a:lnSpc>
                <a:spcPct val="90000"/>
              </a:lnSpc>
              <a:spcBef>
                <a:spcPts val="1001"/>
              </a:spcBef>
              <a:buNone/>
              <a:tabLst>
                <a:tab algn="l" pos="0"/>
              </a:tabLst>
            </a:pPr>
            <a:r>
              <a:rPr b="0" lang="en-US" sz="2400" spc="-1" strike="noStrike">
                <a:solidFill>
                  <a:srgbClr val="000000"/>
                </a:solidFill>
                <a:latin typeface="Calibri"/>
              </a:rPr>
              <a:t>Nothing is ever lost to us, so long as we remember it</a:t>
            </a:r>
            <a:endParaRPr b="0" lang="en-US" sz="2400" spc="-1" strike="noStrike">
              <a:solidFill>
                <a:srgbClr val="000000"/>
              </a:solidFill>
              <a:latin typeface="Arial"/>
            </a:endParaRPr>
          </a:p>
          <a:p>
            <a:pPr indent="0" algn="ctr">
              <a:lnSpc>
                <a:spcPct val="90000"/>
              </a:lnSpc>
              <a:spcBef>
                <a:spcPts val="1001"/>
              </a:spcBef>
              <a:buNone/>
              <a:tabLst>
                <a:tab algn="l" pos="0"/>
              </a:tabLst>
            </a:pPr>
            <a:r>
              <a:rPr b="0" lang="en-US" sz="1200" spc="-1" strike="noStrike">
                <a:solidFill>
                  <a:srgbClr val="000000"/>
                </a:solidFill>
                <a:latin typeface="Calibri"/>
              </a:rPr>
              <a:t>L.M. Montgomery, The Story Girl</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9" name="Rectangle 8"/>
          <p:cNvSpPr/>
          <p:nvPr/>
        </p:nvSpPr>
        <p:spPr>
          <a:xfrm>
            <a:off x="336960" y="321120"/>
            <a:ext cx="4331520" cy="6178680"/>
          </a:xfrm>
          <a:prstGeom prst="rect">
            <a:avLst/>
          </a:prstGeom>
          <a:solidFill>
            <a:srgbClr val="404040">
              <a:alpha val="90000"/>
            </a:srgbClr>
          </a:solidFill>
          <a:ln cap="sq" w="127000">
            <a:solidFill>
              <a:srgbClr val="595959">
                <a:alpha val="80000"/>
              </a:srgbClr>
            </a:solid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50" name="PlaceHolder 1"/>
          <p:cNvSpPr>
            <a:spLocks noGrp="1"/>
          </p:cNvSpPr>
          <p:nvPr>
            <p:ph type="title"/>
          </p:nvPr>
        </p:nvSpPr>
        <p:spPr>
          <a:xfrm>
            <a:off x="674280" y="914400"/>
            <a:ext cx="3656880" cy="2886840"/>
          </a:xfrm>
          <a:prstGeom prst="rect">
            <a:avLst/>
          </a:prstGeom>
          <a:noFill/>
          <a:ln w="0">
            <a:noFill/>
          </a:ln>
        </p:spPr>
        <p:txBody>
          <a:bodyPr lIns="90000" rIns="90000" tIns="45000" bIns="45000" anchor="b">
            <a:normAutofit/>
          </a:bodyPr>
          <a:p>
            <a:pPr indent="0" algn="ctr">
              <a:lnSpc>
                <a:spcPct val="90000"/>
              </a:lnSpc>
              <a:buNone/>
              <a:tabLst>
                <a:tab algn="l" pos="0"/>
              </a:tabLst>
            </a:pPr>
            <a:r>
              <a:rPr b="0" lang="en-US" sz="4800" spc="-1" strike="noStrike">
                <a:solidFill>
                  <a:srgbClr val="ffffff"/>
                </a:solidFill>
                <a:latin typeface="Calibri Light"/>
              </a:rPr>
              <a:t>Flip Flops</a:t>
            </a:r>
            <a:endParaRPr b="0" lang="en-US" sz="4800" spc="-1" strike="noStrike">
              <a:solidFill>
                <a:srgbClr val="000000"/>
              </a:solidFill>
              <a:latin typeface="Arial"/>
            </a:endParaRPr>
          </a:p>
        </p:txBody>
      </p:sp>
      <p:sp>
        <p:nvSpPr>
          <p:cNvPr id="151" name="PlaceHolder 2"/>
          <p:cNvSpPr>
            <a:spLocks noGrp="1"/>
          </p:cNvSpPr>
          <p:nvPr>
            <p:ph/>
          </p:nvPr>
        </p:nvSpPr>
        <p:spPr>
          <a:xfrm>
            <a:off x="674280" y="4170600"/>
            <a:ext cx="3656880" cy="1524960"/>
          </a:xfrm>
          <a:prstGeom prst="rect">
            <a:avLst/>
          </a:prstGeom>
          <a:noFill/>
          <a:ln w="0">
            <a:noFill/>
          </a:ln>
        </p:spPr>
        <p:txBody>
          <a:bodyPr lIns="90000" rIns="90000" tIns="45000" bIns="45000" anchor="t">
            <a:normAutofit/>
          </a:bodyPr>
          <a:p>
            <a:pPr indent="0" algn="ctr">
              <a:lnSpc>
                <a:spcPct val="90000"/>
              </a:lnSpc>
              <a:spcBef>
                <a:spcPts val="1001"/>
              </a:spcBef>
              <a:buNone/>
              <a:tabLst>
                <a:tab algn="l" pos="0"/>
              </a:tabLst>
            </a:pPr>
            <a:r>
              <a:rPr b="0" lang="en-US" sz="2000" spc="-1" strike="noStrike">
                <a:solidFill>
                  <a:srgbClr val="ffffff"/>
                </a:solidFill>
                <a:latin typeface="Calibri"/>
              </a:rPr>
              <a:t>While the previous slide (a.k.a. a space heater) won’t work, this will</a:t>
            </a:r>
            <a:endParaRPr b="0" lang="en-US" sz="2000" spc="-1" strike="noStrike">
              <a:solidFill>
                <a:srgbClr val="000000"/>
              </a:solidFill>
              <a:latin typeface="Arial"/>
            </a:endParaRPr>
          </a:p>
        </p:txBody>
      </p:sp>
      <p:cxnSp>
        <p:nvCxnSpPr>
          <p:cNvPr id="152" name="Straight Connector 10"/>
          <p:cNvCxnSpPr/>
          <p:nvPr/>
        </p:nvCxnSpPr>
        <p:spPr>
          <a:xfrm>
            <a:off x="1190880" y="3909960"/>
            <a:ext cx="2587680" cy="720"/>
          </a:xfrm>
          <a:prstGeom prst="straightConnector1">
            <a:avLst/>
          </a:prstGeom>
          <a:ln w="22225">
            <a:solidFill>
              <a:srgbClr val="d9d9d9"/>
            </a:solidFill>
            <a:round/>
          </a:ln>
        </p:spPr>
      </p:cxnSp>
      <p:pic>
        <p:nvPicPr>
          <p:cNvPr id="153" name="Picture 3" descr=""/>
          <p:cNvPicPr/>
          <p:nvPr/>
        </p:nvPicPr>
        <p:blipFill>
          <a:blip r:embed="rId1"/>
          <a:stretch/>
        </p:blipFill>
        <p:spPr>
          <a:xfrm>
            <a:off x="4785120" y="1199880"/>
            <a:ext cx="7335720" cy="4486680"/>
          </a:xfrm>
          <a:prstGeom prst="rect">
            <a:avLst/>
          </a:prstGeom>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54" name="PlaceHolder 1"/>
          <p:cNvSpPr>
            <a:spLocks noGrp="1"/>
          </p:cNvSpPr>
          <p:nvPr>
            <p:ph type="title"/>
          </p:nvPr>
        </p:nvSpPr>
        <p:spPr>
          <a:xfrm>
            <a:off x="6746760" y="1783800"/>
            <a:ext cx="4644360" cy="2888280"/>
          </a:xfrm>
          <a:prstGeom prst="rect">
            <a:avLst/>
          </a:prstGeom>
          <a:noFill/>
          <a:ln w="0">
            <a:noFill/>
          </a:ln>
        </p:spPr>
        <p:txBody>
          <a:bodyPr lIns="90000" rIns="90000" tIns="45000" bIns="45000" anchor="b">
            <a:normAutofit/>
          </a:bodyPr>
          <a:p>
            <a:pPr indent="0">
              <a:lnSpc>
                <a:spcPct val="90000"/>
              </a:lnSpc>
              <a:buNone/>
              <a:tabLst>
                <a:tab algn="l" pos="0"/>
              </a:tabLst>
            </a:pPr>
            <a:r>
              <a:rPr b="0" lang="en-US" sz="6000" spc="-1" strike="noStrike">
                <a:solidFill>
                  <a:srgbClr val="ffffff"/>
                </a:solidFill>
                <a:latin typeface="Calibri Light"/>
              </a:rPr>
              <a:t>WAT?</a:t>
            </a:r>
            <a:endParaRPr b="0" lang="en-US" sz="6000" spc="-1" strike="noStrike">
              <a:solidFill>
                <a:srgbClr val="000000"/>
              </a:solidFill>
              <a:latin typeface="Arial"/>
            </a:endParaRPr>
          </a:p>
        </p:txBody>
      </p:sp>
      <p:sp>
        <p:nvSpPr>
          <p:cNvPr id="155" name="Freeform: Shape 72"/>
          <p:cNvSpPr/>
          <p:nvPr/>
        </p:nvSpPr>
        <p:spPr>
          <a:xfrm flipH="1">
            <a:off x="-720" y="0"/>
            <a:ext cx="6172200" cy="6857280"/>
          </a:xfrm>
          <a:custGeom>
            <a:avLst/>
            <a:gdLst>
              <a:gd name="textAreaLeft" fmla="*/ 360 w 6172200"/>
              <a:gd name="textAreaRight" fmla="*/ 6173280 w 6172200"/>
              <a:gd name="textAreaTop" fmla="*/ 0 h 6857280"/>
              <a:gd name="textAreaBottom" fmla="*/ 6858000 h 6857280"/>
            </a:gdLst>
            <a:ahLst/>
            <a:rect l="textAreaLeft" t="textAreaTop" r="textAreaRight" b="textAreaBottom"/>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Calibri"/>
              <a:ea typeface="DejaVu Sans"/>
            </a:endParaRPr>
          </a:p>
        </p:txBody>
      </p:sp>
      <p:sp>
        <p:nvSpPr>
          <p:cNvPr id="156" name="Picture 4"/>
          <p:cNvSpPr/>
          <p:nvPr/>
        </p:nvSpPr>
        <p:spPr>
          <a:xfrm>
            <a:off x="0" y="0"/>
            <a:ext cx="6023520" cy="6857280"/>
          </a:xfrm>
          <a:custGeom>
            <a:avLst/>
            <a:gdLst>
              <a:gd name="textAreaLeft" fmla="*/ 0 w 6023520"/>
              <a:gd name="textAreaRight" fmla="*/ 6024240 w 6023520"/>
              <a:gd name="textAreaTop" fmla="*/ 0 h 6857280"/>
              <a:gd name="textAreaBottom" fmla="*/ 6858000 h 6857280"/>
            </a:gdLst>
            <a:ahLst/>
            <a:rect l="textAreaLeft" t="textAreaTop" r="textAreaRight" b="textAreaBottom"/>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PlaceHolder 1"/>
          <p:cNvSpPr>
            <a:spLocks noGrp="1"/>
          </p:cNvSpPr>
          <p:nvPr>
            <p:ph/>
          </p:nvPr>
        </p:nvSpPr>
        <p:spPr>
          <a:xfrm>
            <a:off x="129600" y="169920"/>
            <a:ext cx="3065760" cy="5295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Remember NAND:</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graphicFrame>
        <p:nvGraphicFramePr>
          <p:cNvPr id="158" name="Table 3"/>
          <p:cNvGraphicFramePr/>
          <p:nvPr/>
        </p:nvGraphicFramePr>
        <p:xfrm>
          <a:off x="577080" y="700200"/>
          <a:ext cx="1871280" cy="1854000"/>
        </p:xfrm>
        <a:graphic>
          <a:graphicData uri="http://schemas.openxmlformats.org/drawingml/2006/table">
            <a:tbl>
              <a:tblPr/>
              <a:tblGrid>
                <a:gridCol w="474120"/>
                <a:gridCol w="459000"/>
                <a:gridCol w="938520"/>
              </a:tblGrid>
              <a:tr h="370800">
                <a:tc>
                  <a:txBody>
                    <a:bodyPr anchor="t">
                      <a:noAutofit/>
                    </a:bodyPr>
                    <a:p>
                      <a:pPr>
                        <a:lnSpc>
                          <a:spcPct val="100000"/>
                        </a:lnSpc>
                      </a:pPr>
                      <a:r>
                        <a:rPr b="1" lang="en-US" sz="1800" spc="-1" strike="noStrike">
                          <a:solidFill>
                            <a:srgbClr val="ffffff"/>
                          </a:solidFill>
                          <a:latin typeface="Calibri"/>
                        </a:rPr>
                        <a:t>X</a:t>
                      </a:r>
                      <a:endParaRPr b="0" lang="en-US" sz="1800" spc="-1" strike="noStrike">
                        <a:solidFill>
                          <a:srgbClr val="ffffff"/>
                        </a:solidFill>
                        <a:latin typeface="Arial"/>
                      </a:endParaRPr>
                    </a:p>
                  </a:txBody>
                  <a:tcPr anchor="t" marL="91440" marR="91440">
                    <a:lnL w="6480">
                      <a:solidFill>
                        <a:srgbClr val="000000"/>
                      </a:solidFill>
                    </a:lnL>
                    <a:lnR>
                      <a:noFill/>
                    </a:lnR>
                    <a:lnT w="6480">
                      <a:solidFill>
                        <a:srgbClr val="000000"/>
                      </a:solidFill>
                    </a:lnT>
                    <a:lnB>
                      <a:noFill/>
                    </a:lnB>
                    <a:solidFill>
                      <a:srgbClr val="000000"/>
                    </a:solidFill>
                  </a:tcPr>
                </a:tc>
                <a:tc>
                  <a:txBody>
                    <a:bodyPr anchor="t">
                      <a:noAutofit/>
                    </a:bodyPr>
                    <a:p>
                      <a:pPr>
                        <a:lnSpc>
                          <a:spcPct val="100000"/>
                        </a:lnSpc>
                      </a:pPr>
                      <a:r>
                        <a:rPr b="1" lang="en-US" sz="1800" spc="-1" strike="noStrike">
                          <a:solidFill>
                            <a:srgbClr val="ffffff"/>
                          </a:solidFill>
                          <a:latin typeface="Calibri"/>
                        </a:rPr>
                        <a:t>Y</a:t>
                      </a:r>
                      <a:endParaRPr b="0" lang="en-US" sz="1800" spc="-1" strike="noStrike">
                        <a:solidFill>
                          <a:srgbClr val="ffffff"/>
                        </a:solidFill>
                        <a:latin typeface="Arial"/>
                      </a:endParaRPr>
                    </a:p>
                  </a:txBody>
                  <a:tcPr anchor="t" marL="91440" marR="91440">
                    <a:lnL>
                      <a:noFill/>
                    </a:lnL>
                    <a:lnR>
                      <a:noFill/>
                    </a:lnR>
                    <a:lnT w="6480">
                      <a:solidFill>
                        <a:srgbClr val="000000"/>
                      </a:solidFill>
                    </a:lnT>
                    <a:lnB>
                      <a:noFill/>
                    </a:lnB>
                    <a:solidFill>
                      <a:srgbClr val="000000"/>
                    </a:solidFill>
                  </a:tcPr>
                </a:tc>
                <a:tc>
                  <a:txBody>
                    <a:bodyPr anchor="t">
                      <a:noAutofit/>
                    </a:bodyPr>
                    <a:p>
                      <a:pPr>
                        <a:lnSpc>
                          <a:spcPct val="100000"/>
                        </a:lnSpc>
                      </a:pPr>
                      <a:r>
                        <a:rPr b="1" lang="en-US" sz="1800" spc="-1" strike="noStrike">
                          <a:solidFill>
                            <a:srgbClr val="ffffff"/>
                          </a:solidFill>
                          <a:latin typeface="Calibri"/>
                        </a:rPr>
                        <a:t>NAND</a:t>
                      </a:r>
                      <a:endParaRPr b="0" lang="en-US" sz="1800" spc="-1" strike="noStrike">
                        <a:solidFill>
                          <a:srgbClr val="ffffff"/>
                        </a:solidFill>
                        <a:latin typeface="Arial"/>
                      </a:endParaRPr>
                    </a:p>
                  </a:txBody>
                  <a:tcPr anchor="t" marL="91440" marR="91440">
                    <a:lnL>
                      <a:noFill/>
                    </a:lnL>
                    <a:lnR w="6480">
                      <a:solidFill>
                        <a:srgbClr val="000000"/>
                      </a:solidFill>
                    </a:lnR>
                    <a:lnT w="6480">
                      <a:solidFill>
                        <a:srgbClr val="000000"/>
                      </a:solidFill>
                    </a:lnT>
                    <a:lnB>
                      <a:noFill/>
                    </a:lnB>
                    <a:solidFill>
                      <a:srgbClr val="000000"/>
                    </a:solidFill>
                  </a:tcPr>
                </a:tc>
              </a:tr>
              <a:tr h="370800">
                <a:tc>
                  <a:txBody>
                    <a:bodyPr anchor="t">
                      <a:noAutofit/>
                    </a:bodyPr>
                    <a:p>
                      <a:pPr algn="ctr">
                        <a:lnSpc>
                          <a:spcPct val="100000"/>
                        </a:lnSpc>
                      </a:pPr>
                      <a:r>
                        <a:rPr b="0" lang="en-US" sz="1800" spc="-1" strike="noStrike">
                          <a:solidFill>
                            <a:srgbClr val="000000"/>
                          </a:solidFill>
                          <a:latin typeface="Calibri"/>
                        </a:rPr>
                        <a:t>0</a:t>
                      </a:r>
                      <a:endParaRPr b="0" lang="en-US" sz="1800" spc="-1" strike="noStrike">
                        <a:solidFill>
                          <a:srgbClr val="000000"/>
                        </a:solidFill>
                        <a:latin typeface="Arial"/>
                      </a:endParaRPr>
                    </a:p>
                  </a:txBody>
                  <a:tcPr anchor="t" marL="91440" marR="91440">
                    <a:lnL w="6480">
                      <a:solidFill>
                        <a:srgbClr val="000000"/>
                      </a:solidFill>
                    </a:lnL>
                    <a:lnR w="12240">
                      <a:solidFill>
                        <a:srgbClr val="000000"/>
                      </a:solidFill>
                    </a:lnR>
                    <a:lnT w="648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0</a:t>
                      </a:r>
                      <a:endParaRPr b="0" lang="en-US" sz="1800" spc="-1" strike="noStrike">
                        <a:solidFill>
                          <a:srgbClr val="000000"/>
                        </a:solidFill>
                        <a:latin typeface="Arial"/>
                      </a:endParaRPr>
                    </a:p>
                  </a:txBody>
                  <a:tcPr anchor="t" marL="91440" marR="91440">
                    <a:lnL w="12240">
                      <a:solidFill>
                        <a:srgbClr val="000000"/>
                      </a:solidFill>
                    </a:lnL>
                    <a:lnR w="12240">
                      <a:solidFill>
                        <a:srgbClr val="000000"/>
                      </a:solidFill>
                    </a:lnR>
                    <a:lnT w="648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12240">
                      <a:solidFill>
                        <a:srgbClr val="000000"/>
                      </a:solidFill>
                    </a:lnL>
                    <a:lnR w="6480">
                      <a:solidFill>
                        <a:srgbClr val="000000"/>
                      </a:solidFill>
                    </a:lnR>
                    <a:lnT w="6480">
                      <a:solidFill>
                        <a:srgbClr val="000000"/>
                      </a:solidFill>
                    </a:lnT>
                    <a:lnB w="12240">
                      <a:solidFill>
                        <a:srgbClr val="000000"/>
                      </a:solidFill>
                    </a:lnB>
                    <a:noFill/>
                  </a:tcPr>
                </a:tc>
              </a:tr>
              <a:tr h="370800">
                <a:tc>
                  <a:txBody>
                    <a:bodyPr anchor="t">
                      <a:noAutofit/>
                    </a:bodyPr>
                    <a:p>
                      <a:pPr algn="ctr">
                        <a:lnSpc>
                          <a:spcPct val="100000"/>
                        </a:lnSpc>
                      </a:pPr>
                      <a:r>
                        <a:rPr b="0" lang="en-US" sz="1800" spc="-1" strike="noStrike">
                          <a:solidFill>
                            <a:srgbClr val="000000"/>
                          </a:solidFill>
                          <a:latin typeface="Calibri"/>
                        </a:rPr>
                        <a:t>0</a:t>
                      </a:r>
                      <a:endParaRPr b="0" lang="en-US" sz="1800" spc="-1" strike="noStrike">
                        <a:solidFill>
                          <a:srgbClr val="000000"/>
                        </a:solidFill>
                        <a:latin typeface="Arial"/>
                      </a:endParaRPr>
                    </a:p>
                  </a:txBody>
                  <a:tcPr anchor="t" marL="91440" marR="91440">
                    <a:lnL w="648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12240">
                      <a:solidFill>
                        <a:srgbClr val="000000"/>
                      </a:solidFill>
                    </a:lnL>
                    <a:lnR w="6480">
                      <a:solidFill>
                        <a:srgbClr val="000000"/>
                      </a:solidFill>
                    </a:lnR>
                    <a:lnT w="12240">
                      <a:solidFill>
                        <a:srgbClr val="000000"/>
                      </a:solidFill>
                    </a:lnT>
                    <a:lnB w="12240">
                      <a:solidFill>
                        <a:srgbClr val="000000"/>
                      </a:solidFill>
                    </a:lnB>
                    <a:noFill/>
                  </a:tcPr>
                </a:tc>
              </a:tr>
              <a:tr h="370800">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648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0</a:t>
                      </a:r>
                      <a:endParaRPr b="0" lang="en-US"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1224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12240">
                      <a:solidFill>
                        <a:srgbClr val="000000"/>
                      </a:solidFill>
                    </a:lnL>
                    <a:lnR w="6480">
                      <a:solidFill>
                        <a:srgbClr val="000000"/>
                      </a:solidFill>
                    </a:lnR>
                    <a:lnT w="12240">
                      <a:solidFill>
                        <a:srgbClr val="000000"/>
                      </a:solidFill>
                    </a:lnT>
                    <a:lnB w="12240">
                      <a:solidFill>
                        <a:srgbClr val="000000"/>
                      </a:solidFill>
                    </a:lnB>
                    <a:noFill/>
                  </a:tcPr>
                </a:tc>
              </a:tr>
              <a:tr h="370800">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6480">
                      <a:solidFill>
                        <a:srgbClr val="000000"/>
                      </a:solidFill>
                    </a:lnL>
                    <a:lnR w="12240">
                      <a:solidFill>
                        <a:srgbClr val="000000"/>
                      </a:solidFill>
                    </a:lnR>
                    <a:lnT w="12240">
                      <a:solidFill>
                        <a:srgbClr val="000000"/>
                      </a:solidFill>
                    </a:lnT>
                    <a:lnB w="648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1</a:t>
                      </a:r>
                      <a:endParaRPr b="0" lang="en-US" sz="1800" spc="-1" strike="noStrike">
                        <a:solidFill>
                          <a:srgbClr val="000000"/>
                        </a:solidFill>
                        <a:latin typeface="Arial"/>
                      </a:endParaRPr>
                    </a:p>
                  </a:txBody>
                  <a:tcPr anchor="t" marL="91440" marR="91440">
                    <a:lnL w="12240">
                      <a:solidFill>
                        <a:srgbClr val="000000"/>
                      </a:solidFill>
                    </a:lnL>
                    <a:lnR w="12240">
                      <a:solidFill>
                        <a:srgbClr val="000000"/>
                      </a:solidFill>
                    </a:lnR>
                    <a:lnT w="12240">
                      <a:solidFill>
                        <a:srgbClr val="000000"/>
                      </a:solidFill>
                    </a:lnT>
                    <a:lnB w="6480">
                      <a:solidFill>
                        <a:srgbClr val="000000"/>
                      </a:solidFill>
                    </a:lnB>
                    <a:noFill/>
                  </a:tcPr>
                </a:tc>
                <a:tc>
                  <a:txBody>
                    <a:bodyPr anchor="t">
                      <a:noAutofit/>
                    </a:bodyPr>
                    <a:p>
                      <a:pPr algn="ctr">
                        <a:lnSpc>
                          <a:spcPct val="100000"/>
                        </a:lnSpc>
                      </a:pPr>
                      <a:r>
                        <a:rPr b="0" lang="en-US" sz="1800" spc="-1" strike="noStrike">
                          <a:solidFill>
                            <a:srgbClr val="000000"/>
                          </a:solidFill>
                          <a:latin typeface="Calibri"/>
                        </a:rPr>
                        <a:t>0</a:t>
                      </a:r>
                      <a:endParaRPr b="0" lang="en-US" sz="1800" spc="-1" strike="noStrike">
                        <a:solidFill>
                          <a:srgbClr val="000000"/>
                        </a:solidFill>
                        <a:latin typeface="Arial"/>
                      </a:endParaRPr>
                    </a:p>
                  </a:txBody>
                  <a:tcPr anchor="t" marL="91440" marR="91440">
                    <a:lnL w="12240">
                      <a:solidFill>
                        <a:srgbClr val="000000"/>
                      </a:solidFill>
                    </a:lnL>
                    <a:lnR w="6480">
                      <a:solidFill>
                        <a:srgbClr val="000000"/>
                      </a:solidFill>
                    </a:lnR>
                    <a:lnT w="12240">
                      <a:solidFill>
                        <a:srgbClr val="000000"/>
                      </a:solidFill>
                    </a:lnT>
                    <a:lnB w="6480">
                      <a:solidFill>
                        <a:srgbClr val="000000"/>
                      </a:solidFill>
                    </a:lnB>
                    <a:noFill/>
                  </a:tcPr>
                </a:tc>
              </a:tr>
            </a:tbl>
          </a:graphicData>
        </a:graphic>
      </p:graphicFrame>
      <p:pic>
        <p:nvPicPr>
          <p:cNvPr id="159" name="Picture 6" descr=""/>
          <p:cNvPicPr/>
          <p:nvPr/>
        </p:nvPicPr>
        <p:blipFill>
          <a:blip r:embed="rId1"/>
          <a:stretch/>
        </p:blipFill>
        <p:spPr>
          <a:xfrm>
            <a:off x="4367880" y="1118520"/>
            <a:ext cx="7823520" cy="4785120"/>
          </a:xfrm>
          <a:prstGeom prst="rect">
            <a:avLst/>
          </a:prstGeom>
          <a:ln w="0">
            <a:noFill/>
          </a:ln>
        </p:spPr>
      </p:pic>
      <p:graphicFrame>
        <p:nvGraphicFramePr>
          <p:cNvPr id="160" name="Table 7"/>
          <p:cNvGraphicFramePr/>
          <p:nvPr/>
        </p:nvGraphicFramePr>
        <p:xfrm>
          <a:off x="376200" y="4020120"/>
          <a:ext cx="3724920" cy="1854000"/>
        </p:xfrm>
        <a:graphic>
          <a:graphicData uri="http://schemas.openxmlformats.org/drawingml/2006/table">
            <a:tbl>
              <a:tblPr/>
              <a:tblGrid>
                <a:gridCol w="381600"/>
                <a:gridCol w="493920"/>
                <a:gridCol w="395280"/>
                <a:gridCol w="436320"/>
                <a:gridCol w="2018160"/>
              </a:tblGrid>
              <a:tr h="370800">
                <a:tc>
                  <a:txBody>
                    <a:bodyPr anchor="t">
                      <a:noAutofit/>
                    </a:bodyPr>
                    <a:p>
                      <a:pPr>
                        <a:lnSpc>
                          <a:spcPct val="100000"/>
                        </a:lnSpc>
                      </a:pPr>
                      <a:r>
                        <a:rPr b="1" lang="en-US" sz="1800" spc="-1" strike="noStrike">
                          <a:solidFill>
                            <a:schemeClr val="lt1"/>
                          </a:solidFill>
                          <a:latin typeface="Calibri"/>
                        </a:rPr>
                        <a:t>S’</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pPr>
                        <a:lnSpc>
                          <a:spcPct val="100000"/>
                        </a:lnSpc>
                      </a:pPr>
                      <a:r>
                        <a:rPr b="1" lang="en-US" sz="1800" spc="-1" strike="noStrike">
                          <a:solidFill>
                            <a:schemeClr val="lt1"/>
                          </a:solidFill>
                          <a:latin typeface="Calibri"/>
                        </a:rPr>
                        <a:t>R’</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pPr>
                        <a:lnSpc>
                          <a:spcPct val="100000"/>
                        </a:lnSpc>
                      </a:pPr>
                      <a:r>
                        <a:rPr b="1" lang="en-US" sz="1800" spc="-1" strike="noStrike">
                          <a:solidFill>
                            <a:schemeClr val="lt1"/>
                          </a:solidFill>
                          <a:latin typeface="Calibri"/>
                        </a:rPr>
                        <a:t>D</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pPr>
                        <a:lnSpc>
                          <a:spcPct val="100000"/>
                        </a:lnSpc>
                      </a:pPr>
                      <a:r>
                        <a:rPr b="1" lang="en-US" sz="1800" spc="-1" strike="noStrike">
                          <a:solidFill>
                            <a:schemeClr val="lt1"/>
                          </a:solidFill>
                          <a:latin typeface="Calibri"/>
                        </a:rPr>
                        <a:t>D’</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c>
                  <a:txBody>
                    <a:bodyPr anchor="t">
                      <a:noAutofit/>
                    </a:bodyPr>
                    <a:p>
                      <a:pPr>
                        <a:lnSpc>
                          <a:spcPct val="100000"/>
                        </a:lnSpc>
                      </a:pPr>
                      <a:r>
                        <a:rPr b="1" lang="en-US" sz="1800" spc="-1" strike="noStrike">
                          <a:solidFill>
                            <a:schemeClr val="lt1"/>
                          </a:solidFill>
                          <a:latin typeface="Calibri"/>
                        </a:rPr>
                        <a:t>Comment</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38160">
                      <a:solidFill>
                        <a:srgbClr val="ffffff"/>
                      </a:solidFill>
                    </a:lnB>
                    <a:solidFill>
                      <a:schemeClr val="accent1"/>
                    </a:solidFill>
                  </a:tcPr>
                </a:tc>
              </a:tr>
              <a:tr h="370800">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No change</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No change</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nchor="t">
                      <a:noAutofit/>
                    </a:bodyPr>
                    <a:p>
                      <a:pPr>
                        <a:lnSpc>
                          <a:spcPct val="100000"/>
                        </a:lnSpc>
                      </a:pPr>
                      <a:r>
                        <a:rPr b="0" lang="en-US" sz="1800" spc="-1" strike="noStrike">
                          <a:solidFill>
                            <a:schemeClr val="dk1"/>
                          </a:solidFill>
                          <a:latin typeface="Calibri"/>
                        </a:rPr>
                        <a:t>D is set</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0</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1</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nchor="t">
                      <a:noAutofit/>
                    </a:bodyPr>
                    <a:p>
                      <a:pPr>
                        <a:lnSpc>
                          <a:spcPct val="100000"/>
                        </a:lnSpc>
                      </a:pPr>
                      <a:r>
                        <a:rPr b="0" lang="en-US" sz="1800" spc="-1" strike="noStrike">
                          <a:solidFill>
                            <a:schemeClr val="dk1"/>
                          </a:solidFill>
                          <a:latin typeface="Calibri"/>
                        </a:rPr>
                        <a:t>D is cleared</a:t>
                      </a:r>
                      <a:endParaRPr b="0" lang="en-US" sz="1800" spc="-1" strike="noStrike">
                        <a:solidFill>
                          <a:srgbClr val="000000"/>
                        </a:solidFill>
                        <a:latin typeface="Arial"/>
                      </a:endParaRPr>
                    </a:p>
                  </a:txBody>
                  <a:tcPr anchor="t" marL="91440" marR="9144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Issues with SR Flip Flops</a:t>
            </a:r>
            <a:endParaRPr b="0" lang="en-US" sz="4400" spc="-1" strike="noStrike">
              <a:solidFill>
                <a:srgbClr val="000000"/>
              </a:solidFill>
              <a:latin typeface="Arial"/>
            </a:endParaRPr>
          </a:p>
        </p:txBody>
      </p:sp>
      <p:sp>
        <p:nvSpPr>
          <p:cNvPr id="162"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There are combinations of inputs that make no sense (set and reset both lowered)</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possibility of indeterminate states </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Raise both R&amp;S then lower them. The memory cell’s value is </a:t>
            </a:r>
            <a:r>
              <a:rPr b="0" lang="en-US" sz="2800" spc="-1" strike="noStrike">
                <a:solidFill>
                  <a:srgbClr val="000000"/>
                </a:solidFill>
                <a:latin typeface="Calibri"/>
              </a:rPr>
              <a:t>	</a:t>
            </a:r>
            <a:r>
              <a:rPr b="0" lang="en-US" sz="2800" spc="-1" strike="noStrike">
                <a:solidFill>
                  <a:srgbClr val="000000"/>
                </a:solidFill>
                <a:latin typeface="Calibri"/>
              </a:rPr>
              <a:t>unknown</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3" name="Rectangle 8"/>
          <p:cNvSpPr/>
          <p:nvPr/>
        </p:nvSpPr>
        <p:spPr>
          <a:xfrm>
            <a:off x="0" y="651600"/>
            <a:ext cx="12191400" cy="73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64" name="PlaceHolder 1"/>
          <p:cNvSpPr>
            <a:spLocks noGrp="1"/>
          </p:cNvSpPr>
          <p:nvPr>
            <p:ph type="title"/>
          </p:nvPr>
        </p:nvSpPr>
        <p:spPr>
          <a:xfrm>
            <a:off x="556560" y="643320"/>
            <a:ext cx="11210040" cy="744120"/>
          </a:xfrm>
          <a:prstGeom prst="rect">
            <a:avLst/>
          </a:prstGeom>
          <a:noFill/>
          <a:ln w="0">
            <a:noFill/>
          </a:ln>
        </p:spPr>
        <p:txBody>
          <a:bodyPr lIns="90000" rIns="90000" tIns="45000" bIns="45000" anchor="ctr">
            <a:normAutofit/>
          </a:bodyPr>
          <a:p>
            <a:pPr indent="0" algn="ctr">
              <a:lnSpc>
                <a:spcPct val="90000"/>
              </a:lnSpc>
              <a:buNone/>
              <a:tabLst>
                <a:tab algn="l" pos="0"/>
              </a:tabLst>
            </a:pPr>
            <a:r>
              <a:rPr b="0" lang="en-US" sz="3200" spc="-1" strike="noStrike">
                <a:solidFill>
                  <a:srgbClr val="ffffff"/>
                </a:solidFill>
                <a:latin typeface="Calibri Light"/>
              </a:rPr>
              <a:t>D Type Flip Flop</a:t>
            </a:r>
            <a:endParaRPr b="0" lang="en-US" sz="3200" spc="-1" strike="noStrike">
              <a:solidFill>
                <a:srgbClr val="000000"/>
              </a:solidFill>
              <a:latin typeface="Arial"/>
            </a:endParaRPr>
          </a:p>
        </p:txBody>
      </p:sp>
      <p:pic>
        <p:nvPicPr>
          <p:cNvPr id="165" name="Picture 3" descr="A close up of text on a white background&#10;&#10;Description generated with very high confidence"/>
          <p:cNvPicPr/>
          <p:nvPr/>
        </p:nvPicPr>
        <p:blipFill>
          <a:blip r:embed="rId1"/>
          <a:stretch/>
        </p:blipFill>
        <p:spPr>
          <a:xfrm>
            <a:off x="1470600" y="1675080"/>
            <a:ext cx="9250200" cy="4393440"/>
          </a:xfrm>
          <a:prstGeom prst="rect">
            <a:avLst/>
          </a:prstGeom>
          <a:ln w="0">
            <a:noFill/>
          </a:ln>
        </p:spPr>
      </p:pic>
      <p:sp>
        <p:nvSpPr>
          <p:cNvPr id="166" name=""/>
          <p:cNvSpPr txBox="1"/>
          <p:nvPr/>
        </p:nvSpPr>
        <p:spPr>
          <a:xfrm>
            <a:off x="228600" y="2971800"/>
            <a:ext cx="1371600" cy="602280"/>
          </a:xfrm>
          <a:prstGeom prst="rect">
            <a:avLst/>
          </a:prstGeom>
          <a:noFill/>
          <a:ln w="0">
            <a:noFill/>
          </a:ln>
        </p:spPr>
        <p:txBody>
          <a:bodyPr lIns="90000" rIns="90000" tIns="45000" bIns="45000" anchor="t">
            <a:noAutofit/>
          </a:bodyPr>
          <a:p>
            <a:r>
              <a:rPr b="0" lang="en-US" sz="1800" spc="-1" strike="noStrike">
                <a:solidFill>
                  <a:srgbClr val="000000"/>
                </a:solidFill>
                <a:latin typeface="Arial"/>
              </a:rPr>
              <a:t>Bu</a:t>
            </a:r>
            <a:r>
              <a:rPr b="0" lang="en-US" sz="1800" spc="-1" strike="noStrike">
                <a:solidFill>
                  <a:srgbClr val="000000"/>
                </a:solidFill>
                <a:latin typeface="Arial"/>
              </a:rPr>
              <a:t>tto</a:t>
            </a:r>
            <a:r>
              <a:rPr b="0" lang="en-US" sz="1800" spc="-1" strike="noStrike">
                <a:solidFill>
                  <a:srgbClr val="000000"/>
                </a:solidFill>
                <a:latin typeface="Arial"/>
              </a:rPr>
              <a:t>n </a:t>
            </a:r>
            <a:r>
              <a:rPr b="0" lang="en-US" sz="1800" spc="-1" strike="noStrike">
                <a:solidFill>
                  <a:srgbClr val="000000"/>
                </a:solidFill>
                <a:latin typeface="Arial"/>
              </a:rPr>
              <a:t>to </a:t>
            </a:r>
            <a:r>
              <a:rPr b="0" lang="en-US" sz="1800" spc="-1" strike="noStrike">
                <a:solidFill>
                  <a:srgbClr val="000000"/>
                </a:solidFill>
                <a:latin typeface="Arial"/>
              </a:rPr>
              <a:t>se</a:t>
            </a:r>
            <a:r>
              <a:rPr b="0" lang="en-US" sz="1800" spc="-1" strike="noStrike">
                <a:solidFill>
                  <a:srgbClr val="000000"/>
                </a:solidFill>
                <a:latin typeface="Arial"/>
              </a:rPr>
              <a:t>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Things to Notice</a:t>
            </a:r>
            <a:endParaRPr b="0" lang="en-US" sz="4400" spc="-1" strike="noStrike">
              <a:solidFill>
                <a:srgbClr val="000000"/>
              </a:solidFill>
              <a:latin typeface="Arial"/>
            </a:endParaRPr>
          </a:p>
        </p:txBody>
      </p:sp>
      <p:sp>
        <p:nvSpPr>
          <p:cNvPr id="168"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State only changes when the clock is set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No weird set/reset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5 gates instead of 2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O</a:t>
            </a:r>
            <a:r>
              <a:rPr b="0" lang="en-US" sz="4400" spc="-1" strike="noStrike">
                <a:solidFill>
                  <a:srgbClr val="000000"/>
                </a:solidFill>
                <a:latin typeface="Calibri Light"/>
              </a:rPr>
              <a:t>K</a:t>
            </a:r>
            <a:r>
              <a:rPr b="0" lang="en-US" sz="4400" spc="-1" strike="noStrike">
                <a:solidFill>
                  <a:srgbClr val="000000"/>
                </a:solidFill>
                <a:latin typeface="Calibri Light"/>
              </a:rPr>
              <a:t>, </a:t>
            </a:r>
            <a:r>
              <a:rPr b="0" lang="en-US" sz="4400" spc="-1" strike="noStrike">
                <a:solidFill>
                  <a:srgbClr val="000000"/>
                </a:solidFill>
                <a:latin typeface="Calibri Light"/>
              </a:rPr>
              <a:t>G</a:t>
            </a:r>
            <a:r>
              <a:rPr b="0" lang="en-US" sz="4400" spc="-1" strike="noStrike">
                <a:solidFill>
                  <a:srgbClr val="000000"/>
                </a:solidFill>
                <a:latin typeface="Calibri Light"/>
              </a:rPr>
              <a:t>r</a:t>
            </a:r>
            <a:r>
              <a:rPr b="0" lang="en-US" sz="4400" spc="-1" strike="noStrike">
                <a:solidFill>
                  <a:srgbClr val="000000"/>
                </a:solidFill>
                <a:latin typeface="Calibri Light"/>
              </a:rPr>
              <a:t>e</a:t>
            </a:r>
            <a:r>
              <a:rPr b="0" lang="en-US" sz="4400" spc="-1" strike="noStrike">
                <a:solidFill>
                  <a:srgbClr val="000000"/>
                </a:solidFill>
                <a:latin typeface="Calibri Light"/>
              </a:rPr>
              <a:t>a</a:t>
            </a:r>
            <a:r>
              <a:rPr b="0" lang="en-US" sz="4400" spc="-1" strike="noStrike">
                <a:solidFill>
                  <a:srgbClr val="000000"/>
                </a:solidFill>
                <a:latin typeface="Calibri Light"/>
              </a:rPr>
              <a:t>t</a:t>
            </a:r>
            <a:r>
              <a:rPr b="0" lang="en-US" sz="4400" spc="-1" strike="noStrike">
                <a:solidFill>
                  <a:srgbClr val="000000"/>
                </a:solidFill>
                <a:latin typeface="Calibri Light"/>
              </a:rPr>
              <a:t>. </a:t>
            </a:r>
            <a:r>
              <a:rPr b="0" lang="en-US" sz="4400" spc="-1" strike="noStrike">
                <a:solidFill>
                  <a:srgbClr val="000000"/>
                </a:solidFill>
                <a:latin typeface="Calibri Light"/>
              </a:rPr>
              <a:t>P</a:t>
            </a:r>
            <a:r>
              <a:rPr b="0" lang="en-US" sz="4400" spc="-1" strike="noStrike">
                <a:solidFill>
                  <a:srgbClr val="000000"/>
                </a:solidFill>
                <a:latin typeface="Calibri Light"/>
              </a:rPr>
              <a:t>r</a:t>
            </a:r>
            <a:r>
              <a:rPr b="0" lang="en-US" sz="4400" spc="-1" strike="noStrike">
                <a:solidFill>
                  <a:srgbClr val="000000"/>
                </a:solidFill>
                <a:latin typeface="Calibri Light"/>
              </a:rPr>
              <a:t>o</a:t>
            </a:r>
            <a:r>
              <a:rPr b="0" lang="en-US" sz="4400" spc="-1" strike="noStrike">
                <a:solidFill>
                  <a:srgbClr val="000000"/>
                </a:solidFill>
                <a:latin typeface="Calibri Light"/>
              </a:rPr>
              <a:t>b</a:t>
            </a:r>
            <a:r>
              <a:rPr b="0" lang="en-US" sz="4400" spc="-1" strike="noStrike">
                <a:solidFill>
                  <a:srgbClr val="000000"/>
                </a:solidFill>
                <a:latin typeface="Calibri Light"/>
              </a:rPr>
              <a:t>l</a:t>
            </a:r>
            <a:r>
              <a:rPr b="0" lang="en-US" sz="4400" spc="-1" strike="noStrike">
                <a:solidFill>
                  <a:srgbClr val="000000"/>
                </a:solidFill>
                <a:latin typeface="Calibri Light"/>
              </a:rPr>
              <a:t>e</a:t>
            </a:r>
            <a:r>
              <a:rPr b="0" lang="en-US" sz="4400" spc="-1" strike="noStrike">
                <a:solidFill>
                  <a:srgbClr val="000000"/>
                </a:solidFill>
                <a:latin typeface="Calibri Light"/>
              </a:rPr>
              <a:t>m</a:t>
            </a:r>
            <a:r>
              <a:rPr b="0" lang="en-US" sz="4400" spc="-1" strike="noStrike">
                <a:solidFill>
                  <a:srgbClr val="000000"/>
                </a:solidFill>
                <a:latin typeface="Calibri Light"/>
              </a:rPr>
              <a:t> </a:t>
            </a:r>
            <a:r>
              <a:rPr b="0" lang="en-US" sz="4400" spc="-1" strike="noStrike">
                <a:solidFill>
                  <a:srgbClr val="000000"/>
                </a:solidFill>
                <a:latin typeface="Calibri Light"/>
              </a:rPr>
              <a:t>S</a:t>
            </a:r>
            <a:r>
              <a:rPr b="0" lang="en-US" sz="4400" spc="-1" strike="noStrike">
                <a:solidFill>
                  <a:srgbClr val="000000"/>
                </a:solidFill>
                <a:latin typeface="Calibri Light"/>
              </a:rPr>
              <a:t>o</a:t>
            </a:r>
            <a:r>
              <a:rPr b="0" lang="en-US" sz="4400" spc="-1" strike="noStrike">
                <a:solidFill>
                  <a:srgbClr val="000000"/>
                </a:solidFill>
                <a:latin typeface="Calibri Light"/>
              </a:rPr>
              <a:t>l</a:t>
            </a:r>
            <a:r>
              <a:rPr b="0" lang="en-US" sz="4400" spc="-1" strike="noStrike">
                <a:solidFill>
                  <a:srgbClr val="000000"/>
                </a:solidFill>
                <a:latin typeface="Calibri Light"/>
              </a:rPr>
              <a:t>v</a:t>
            </a:r>
            <a:r>
              <a:rPr b="0" lang="en-US" sz="4400" spc="-1" strike="noStrike">
                <a:solidFill>
                  <a:srgbClr val="000000"/>
                </a:solidFill>
                <a:latin typeface="Calibri Light"/>
              </a:rPr>
              <a:t>e</a:t>
            </a:r>
            <a:r>
              <a:rPr b="0" lang="en-US" sz="4400" spc="-1" strike="noStrike">
                <a:solidFill>
                  <a:srgbClr val="000000"/>
                </a:solidFill>
                <a:latin typeface="Calibri Light"/>
              </a:rPr>
              <a:t>d</a:t>
            </a:r>
            <a:r>
              <a:rPr b="0" lang="en-US" sz="4400" spc="-1" strike="noStrike">
                <a:solidFill>
                  <a:srgbClr val="000000"/>
                </a:solidFill>
                <a:latin typeface="Calibri Light"/>
              </a:rPr>
              <a:t>, </a:t>
            </a:r>
            <a:r>
              <a:rPr b="0" lang="en-US" sz="4400" spc="-1" strike="noStrike">
                <a:solidFill>
                  <a:srgbClr val="000000"/>
                </a:solidFill>
                <a:latin typeface="Calibri Light"/>
              </a:rPr>
              <a:t>r</a:t>
            </a:r>
            <a:r>
              <a:rPr b="0" lang="en-US" sz="4400" spc="-1" strike="noStrike">
                <a:solidFill>
                  <a:srgbClr val="000000"/>
                </a:solidFill>
                <a:latin typeface="Calibri Light"/>
              </a:rPr>
              <a:t>i</a:t>
            </a:r>
            <a:r>
              <a:rPr b="0" lang="en-US" sz="4400" spc="-1" strike="noStrike">
                <a:solidFill>
                  <a:srgbClr val="000000"/>
                </a:solidFill>
                <a:latin typeface="Calibri Light"/>
              </a:rPr>
              <a:t>g</a:t>
            </a:r>
            <a:r>
              <a:rPr b="0" lang="en-US" sz="4400" spc="-1" strike="noStrike">
                <a:solidFill>
                  <a:srgbClr val="000000"/>
                </a:solidFill>
                <a:latin typeface="Calibri Light"/>
              </a:rPr>
              <a:t>h</a:t>
            </a:r>
            <a:r>
              <a:rPr b="0" lang="en-US" sz="4400" spc="-1" strike="noStrike">
                <a:solidFill>
                  <a:srgbClr val="000000"/>
                </a:solidFill>
                <a:latin typeface="Calibri Light"/>
              </a:rPr>
              <a:t>t</a:t>
            </a:r>
            <a:r>
              <a:rPr b="0" lang="en-US" sz="4400" spc="-1" strike="noStrike">
                <a:solidFill>
                  <a:srgbClr val="000000"/>
                </a:solidFill>
                <a:latin typeface="Calibri Light"/>
              </a:rPr>
              <a:t>?</a:t>
            </a:r>
            <a:endParaRPr b="0" lang="en-US" sz="4400" spc="-1" strike="noStrike">
              <a:solidFill>
                <a:srgbClr val="000000"/>
              </a:solidFill>
              <a:latin typeface="Arial"/>
            </a:endParaRPr>
          </a:p>
        </p:txBody>
      </p:sp>
      <p:sp>
        <p:nvSpPr>
          <p:cNvPr id="170"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There is one more problem that we have to solve.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Ripple.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happens when I read from the memory in the middle of a clock cycle that is changing the memory?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I can get either of the values…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1" name="Rectangle 8"/>
          <p:cNvSpPr/>
          <p:nvPr/>
        </p:nvSpPr>
        <p:spPr>
          <a:xfrm>
            <a:off x="0" y="651600"/>
            <a:ext cx="12191400" cy="7358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172" name="PlaceHolder 1"/>
          <p:cNvSpPr>
            <a:spLocks noGrp="1"/>
          </p:cNvSpPr>
          <p:nvPr>
            <p:ph type="title"/>
          </p:nvPr>
        </p:nvSpPr>
        <p:spPr>
          <a:xfrm>
            <a:off x="556560" y="643320"/>
            <a:ext cx="11210040" cy="744120"/>
          </a:xfrm>
          <a:prstGeom prst="rect">
            <a:avLst/>
          </a:prstGeom>
          <a:noFill/>
          <a:ln w="0">
            <a:noFill/>
          </a:ln>
        </p:spPr>
        <p:txBody>
          <a:bodyPr lIns="90000" rIns="90000" tIns="45000" bIns="45000" anchor="ctr">
            <a:normAutofit/>
          </a:bodyPr>
          <a:p>
            <a:pPr indent="0" algn="ctr">
              <a:lnSpc>
                <a:spcPct val="90000"/>
              </a:lnSpc>
              <a:buNone/>
              <a:tabLst>
                <a:tab algn="l" pos="0"/>
              </a:tabLst>
            </a:pPr>
            <a:r>
              <a:rPr b="0" lang="en-US" sz="3200" spc="-1" strike="noStrike">
                <a:solidFill>
                  <a:srgbClr val="ffffff"/>
                </a:solidFill>
                <a:latin typeface="Calibri Light"/>
              </a:rPr>
              <a:t>E</a:t>
            </a:r>
            <a:r>
              <a:rPr b="0" lang="en-US" sz="3200" spc="-1" strike="noStrike">
                <a:solidFill>
                  <a:srgbClr val="ffffff"/>
                </a:solidFill>
                <a:latin typeface="Calibri Light"/>
              </a:rPr>
              <a:t>d</a:t>
            </a:r>
            <a:r>
              <a:rPr b="0" lang="en-US" sz="3200" spc="-1" strike="noStrike">
                <a:solidFill>
                  <a:srgbClr val="ffffff"/>
                </a:solidFill>
                <a:latin typeface="Calibri Light"/>
              </a:rPr>
              <a:t>g</a:t>
            </a:r>
            <a:r>
              <a:rPr b="0" lang="en-US" sz="3200" spc="-1" strike="noStrike">
                <a:solidFill>
                  <a:srgbClr val="ffffff"/>
                </a:solidFill>
                <a:latin typeface="Calibri Light"/>
              </a:rPr>
              <a:t>e</a:t>
            </a:r>
            <a:r>
              <a:rPr b="0" lang="en-US" sz="3200" spc="-1" strike="noStrike">
                <a:solidFill>
                  <a:srgbClr val="ffffff"/>
                </a:solidFill>
                <a:latin typeface="Calibri Light"/>
              </a:rPr>
              <a:t> </a:t>
            </a:r>
            <a:r>
              <a:rPr b="0" lang="en-US" sz="3200" spc="-1" strike="noStrike">
                <a:solidFill>
                  <a:srgbClr val="ffffff"/>
                </a:solidFill>
                <a:latin typeface="Calibri Light"/>
              </a:rPr>
              <a:t>T</a:t>
            </a:r>
            <a:r>
              <a:rPr b="0" lang="en-US" sz="3200" spc="-1" strike="noStrike">
                <a:solidFill>
                  <a:srgbClr val="ffffff"/>
                </a:solidFill>
                <a:latin typeface="Calibri Light"/>
              </a:rPr>
              <a:t>r</a:t>
            </a:r>
            <a:r>
              <a:rPr b="0" lang="en-US" sz="3200" spc="-1" strike="noStrike">
                <a:solidFill>
                  <a:srgbClr val="ffffff"/>
                </a:solidFill>
                <a:latin typeface="Calibri Light"/>
              </a:rPr>
              <a:t>i</a:t>
            </a:r>
            <a:r>
              <a:rPr b="0" lang="en-US" sz="3200" spc="-1" strike="noStrike">
                <a:solidFill>
                  <a:srgbClr val="ffffff"/>
                </a:solidFill>
                <a:latin typeface="Calibri Light"/>
              </a:rPr>
              <a:t>g</a:t>
            </a:r>
            <a:r>
              <a:rPr b="0" lang="en-US" sz="3200" spc="-1" strike="noStrike">
                <a:solidFill>
                  <a:srgbClr val="ffffff"/>
                </a:solidFill>
                <a:latin typeface="Calibri Light"/>
              </a:rPr>
              <a:t>g</a:t>
            </a:r>
            <a:r>
              <a:rPr b="0" lang="en-US" sz="3200" spc="-1" strike="noStrike">
                <a:solidFill>
                  <a:srgbClr val="ffffff"/>
                </a:solidFill>
                <a:latin typeface="Calibri Light"/>
              </a:rPr>
              <a:t>e</a:t>
            </a:r>
            <a:r>
              <a:rPr b="0" lang="en-US" sz="3200" spc="-1" strike="noStrike">
                <a:solidFill>
                  <a:srgbClr val="ffffff"/>
                </a:solidFill>
                <a:latin typeface="Calibri Light"/>
              </a:rPr>
              <a:t>r</a:t>
            </a:r>
            <a:r>
              <a:rPr b="0" lang="en-US" sz="3200" spc="-1" strike="noStrike">
                <a:solidFill>
                  <a:srgbClr val="ffffff"/>
                </a:solidFill>
                <a:latin typeface="Calibri Light"/>
              </a:rPr>
              <a:t>e</a:t>
            </a:r>
            <a:r>
              <a:rPr b="0" lang="en-US" sz="3200" spc="-1" strike="noStrike">
                <a:solidFill>
                  <a:srgbClr val="ffffff"/>
                </a:solidFill>
                <a:latin typeface="Calibri Light"/>
              </a:rPr>
              <a:t>d</a:t>
            </a:r>
            <a:r>
              <a:rPr b="0" lang="en-US" sz="3200" spc="-1" strike="noStrike">
                <a:solidFill>
                  <a:srgbClr val="ffffff"/>
                </a:solidFill>
                <a:latin typeface="Calibri Light"/>
              </a:rPr>
              <a:t> </a:t>
            </a:r>
            <a:r>
              <a:rPr b="0" lang="en-US" sz="3200" spc="-1" strike="noStrike">
                <a:solidFill>
                  <a:srgbClr val="ffffff"/>
                </a:solidFill>
                <a:latin typeface="Calibri Light"/>
              </a:rPr>
              <a:t>D</a:t>
            </a:r>
            <a:r>
              <a:rPr b="0" lang="en-US" sz="3200" spc="-1" strike="noStrike">
                <a:solidFill>
                  <a:srgbClr val="ffffff"/>
                </a:solidFill>
                <a:latin typeface="Calibri Light"/>
              </a:rPr>
              <a:t>-</a:t>
            </a:r>
            <a:r>
              <a:rPr b="0" lang="en-US" sz="3200" spc="-1" strike="noStrike">
                <a:solidFill>
                  <a:srgbClr val="ffffff"/>
                </a:solidFill>
                <a:latin typeface="Calibri Light"/>
              </a:rPr>
              <a:t>T</a:t>
            </a:r>
            <a:r>
              <a:rPr b="0" lang="en-US" sz="3200" spc="-1" strike="noStrike">
                <a:solidFill>
                  <a:srgbClr val="ffffff"/>
                </a:solidFill>
                <a:latin typeface="Calibri Light"/>
              </a:rPr>
              <a:t>y</a:t>
            </a:r>
            <a:r>
              <a:rPr b="0" lang="en-US" sz="3200" spc="-1" strike="noStrike">
                <a:solidFill>
                  <a:srgbClr val="ffffff"/>
                </a:solidFill>
                <a:latin typeface="Calibri Light"/>
              </a:rPr>
              <a:t>p</a:t>
            </a:r>
            <a:r>
              <a:rPr b="0" lang="en-US" sz="3200" spc="-1" strike="noStrike">
                <a:solidFill>
                  <a:srgbClr val="ffffff"/>
                </a:solidFill>
                <a:latin typeface="Calibri Light"/>
              </a:rPr>
              <a:t>e</a:t>
            </a:r>
            <a:r>
              <a:rPr b="0" lang="en-US" sz="3200" spc="-1" strike="noStrike">
                <a:solidFill>
                  <a:srgbClr val="ffffff"/>
                </a:solidFill>
                <a:latin typeface="Calibri Light"/>
              </a:rPr>
              <a:t> </a:t>
            </a:r>
            <a:r>
              <a:rPr b="0" lang="en-US" sz="3200" spc="-1" strike="noStrike">
                <a:solidFill>
                  <a:srgbClr val="ffffff"/>
                </a:solidFill>
                <a:latin typeface="Calibri Light"/>
              </a:rPr>
              <a:t>F</a:t>
            </a:r>
            <a:r>
              <a:rPr b="0" lang="en-US" sz="3200" spc="-1" strike="noStrike">
                <a:solidFill>
                  <a:srgbClr val="ffffff"/>
                </a:solidFill>
                <a:latin typeface="Calibri Light"/>
              </a:rPr>
              <a:t>l</a:t>
            </a:r>
            <a:r>
              <a:rPr b="0" lang="en-US" sz="3200" spc="-1" strike="noStrike">
                <a:solidFill>
                  <a:srgbClr val="ffffff"/>
                </a:solidFill>
                <a:latin typeface="Calibri Light"/>
              </a:rPr>
              <a:t>i</a:t>
            </a:r>
            <a:r>
              <a:rPr b="0" lang="en-US" sz="3200" spc="-1" strike="noStrike">
                <a:solidFill>
                  <a:srgbClr val="ffffff"/>
                </a:solidFill>
                <a:latin typeface="Calibri Light"/>
              </a:rPr>
              <a:t>p</a:t>
            </a:r>
            <a:r>
              <a:rPr b="0" lang="en-US" sz="3200" spc="-1" strike="noStrike">
                <a:solidFill>
                  <a:srgbClr val="ffffff"/>
                </a:solidFill>
                <a:latin typeface="Calibri Light"/>
              </a:rPr>
              <a:t> </a:t>
            </a:r>
            <a:r>
              <a:rPr b="0" lang="en-US" sz="3200" spc="-1" strike="noStrike">
                <a:solidFill>
                  <a:srgbClr val="ffffff"/>
                </a:solidFill>
                <a:latin typeface="Calibri Light"/>
              </a:rPr>
              <a:t>F</a:t>
            </a:r>
            <a:r>
              <a:rPr b="0" lang="en-US" sz="3200" spc="-1" strike="noStrike">
                <a:solidFill>
                  <a:srgbClr val="ffffff"/>
                </a:solidFill>
                <a:latin typeface="Calibri Light"/>
              </a:rPr>
              <a:t>l</a:t>
            </a:r>
            <a:r>
              <a:rPr b="0" lang="en-US" sz="3200" spc="-1" strike="noStrike">
                <a:solidFill>
                  <a:srgbClr val="ffffff"/>
                </a:solidFill>
                <a:latin typeface="Calibri Light"/>
              </a:rPr>
              <a:t>o</a:t>
            </a:r>
            <a:r>
              <a:rPr b="0" lang="en-US" sz="3200" spc="-1" strike="noStrike">
                <a:solidFill>
                  <a:srgbClr val="ffffff"/>
                </a:solidFill>
                <a:latin typeface="Calibri Light"/>
              </a:rPr>
              <a:t>p</a:t>
            </a:r>
            <a:endParaRPr b="0" lang="en-US" sz="3200" spc="-1" strike="noStrike">
              <a:solidFill>
                <a:srgbClr val="000000"/>
              </a:solidFill>
              <a:latin typeface="Arial"/>
            </a:endParaRPr>
          </a:p>
        </p:txBody>
      </p:sp>
      <p:pic>
        <p:nvPicPr>
          <p:cNvPr id="173" name="Picture 3" descr=""/>
          <p:cNvPicPr/>
          <p:nvPr/>
        </p:nvPicPr>
        <p:blipFill>
          <a:blip r:embed="rId1"/>
          <a:srcRect l="0" t="4561" r="0" b="1967"/>
          <a:stretch/>
        </p:blipFill>
        <p:spPr>
          <a:xfrm>
            <a:off x="1439640" y="1675080"/>
            <a:ext cx="9104400" cy="5119560"/>
          </a:xfrm>
          <a:prstGeom prst="rect">
            <a:avLst/>
          </a:prstGeom>
          <a:ln w="0">
            <a:noFill/>
          </a:ln>
        </p:spPr>
      </p:pic>
      <p:sp>
        <p:nvSpPr>
          <p:cNvPr id="174" name=""/>
          <p:cNvSpPr txBox="1"/>
          <p:nvPr/>
        </p:nvSpPr>
        <p:spPr>
          <a:xfrm>
            <a:off x="1828800" y="4088880"/>
            <a:ext cx="1143000" cy="16261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T</a:t>
            </a:r>
            <a:r>
              <a:rPr b="0" lang="en-US" sz="1800" spc="-1" strike="noStrike">
                <a:solidFill>
                  <a:srgbClr val="000000"/>
                </a:solidFill>
                <a:latin typeface="Arial"/>
              </a:rPr>
              <a:t>ri</a:t>
            </a:r>
            <a:r>
              <a:rPr b="0" lang="en-US" sz="1800" spc="-1" strike="noStrike">
                <a:solidFill>
                  <a:srgbClr val="000000"/>
                </a:solidFill>
                <a:latin typeface="Arial"/>
              </a:rPr>
              <a:t>pl</a:t>
            </a:r>
            <a:r>
              <a:rPr b="0" lang="en-US" sz="1800" spc="-1" strike="noStrike">
                <a:solidFill>
                  <a:srgbClr val="000000"/>
                </a:solidFill>
                <a:latin typeface="Arial"/>
              </a:rPr>
              <a:t>e </a:t>
            </a:r>
            <a:r>
              <a:rPr b="0" lang="en-US" sz="1800" spc="-1" strike="noStrike">
                <a:solidFill>
                  <a:srgbClr val="000000"/>
                </a:solidFill>
                <a:latin typeface="Arial"/>
              </a:rPr>
              <a:t>n</a:t>
            </a:r>
            <a:r>
              <a:rPr b="0" lang="en-US" sz="1800" spc="-1" strike="noStrike">
                <a:solidFill>
                  <a:srgbClr val="000000"/>
                </a:solidFill>
                <a:latin typeface="Arial"/>
              </a:rPr>
              <a:t>ot </a:t>
            </a:r>
            <a:r>
              <a:rPr b="0" lang="en-US" sz="1800" spc="-1" strike="noStrike">
                <a:solidFill>
                  <a:srgbClr val="000000"/>
                </a:solidFill>
                <a:latin typeface="Arial"/>
              </a:rPr>
              <a:t> </a:t>
            </a:r>
            <a:r>
              <a:rPr b="0" lang="en-US" sz="1800" spc="-1" strike="noStrike">
                <a:solidFill>
                  <a:srgbClr val="000000"/>
                </a:solidFill>
                <a:latin typeface="Arial"/>
              </a:rPr>
              <a:t>fo</a:t>
            </a:r>
            <a:r>
              <a:rPr b="0" lang="en-US" sz="1800" spc="-1" strike="noStrike">
                <a:solidFill>
                  <a:srgbClr val="000000"/>
                </a:solidFill>
                <a:latin typeface="Arial"/>
              </a:rPr>
              <a:t>r </a:t>
            </a:r>
            <a:r>
              <a:rPr b="0" lang="en-US" sz="1800" spc="-1" strike="noStrike">
                <a:solidFill>
                  <a:srgbClr val="000000"/>
                </a:solidFill>
                <a:latin typeface="Arial"/>
              </a:rPr>
              <a:t>th</a:t>
            </a:r>
            <a:r>
              <a:rPr b="0" lang="en-US" sz="1800" spc="-1" strike="noStrike">
                <a:solidFill>
                  <a:srgbClr val="000000"/>
                </a:solidFill>
                <a:latin typeface="Arial"/>
              </a:rPr>
              <a:t>e </a:t>
            </a:r>
            <a:r>
              <a:rPr b="0" lang="en-US" sz="1800" spc="-1" strike="noStrike">
                <a:solidFill>
                  <a:srgbClr val="000000"/>
                </a:solidFill>
                <a:latin typeface="Arial"/>
              </a:rPr>
              <a:t>d</a:t>
            </a:r>
            <a:r>
              <a:rPr b="0" lang="en-US" sz="1800" spc="-1" strike="noStrike">
                <a:solidFill>
                  <a:srgbClr val="000000"/>
                </a:solidFill>
                <a:latin typeface="Arial"/>
              </a:rPr>
              <a:t>el</a:t>
            </a:r>
            <a:r>
              <a:rPr b="0" lang="en-US" sz="1800" spc="-1" strike="noStrike">
                <a:solidFill>
                  <a:srgbClr val="000000"/>
                </a:solidFill>
                <a:latin typeface="Arial"/>
              </a:rPr>
              <a:t>a</a:t>
            </a:r>
            <a:r>
              <a:rPr b="0" lang="en-US" sz="1800" spc="-1" strike="noStrike">
                <a:solidFill>
                  <a:srgbClr val="000000"/>
                </a:solidFill>
                <a:latin typeface="Arial"/>
              </a:rPr>
              <a:t>y </a:t>
            </a:r>
            <a:r>
              <a:rPr b="0" lang="en-US" sz="1800" spc="-1" strike="noStrike">
                <a:solidFill>
                  <a:srgbClr val="000000"/>
                </a:solidFill>
                <a:latin typeface="Arial"/>
              </a:rPr>
              <a:t>r</a:t>
            </a:r>
            <a:r>
              <a:rPr b="0" lang="en-US" sz="1800" spc="-1" strike="noStrike">
                <a:solidFill>
                  <a:srgbClr val="000000"/>
                </a:solidFill>
                <a:latin typeface="Arial"/>
              </a:rPr>
              <a:t>e</a:t>
            </a:r>
            <a:r>
              <a:rPr b="0" lang="en-US" sz="1800" spc="-1" strike="noStrike">
                <a:solidFill>
                  <a:srgbClr val="000000"/>
                </a:solidFill>
                <a:latin typeface="Arial"/>
              </a:rPr>
              <a:t>q</a:t>
            </a:r>
            <a:r>
              <a:rPr b="0" lang="en-US" sz="1800" spc="-1" strike="noStrike">
                <a:solidFill>
                  <a:srgbClr val="000000"/>
                </a:solidFill>
                <a:latin typeface="Arial"/>
              </a:rPr>
              <a:t>ui</a:t>
            </a:r>
            <a:r>
              <a:rPr b="0" lang="en-US" sz="1800" spc="-1" strike="noStrike">
                <a:solidFill>
                  <a:srgbClr val="000000"/>
                </a:solidFill>
                <a:latin typeface="Arial"/>
              </a:rPr>
              <a:t>r</a:t>
            </a:r>
            <a:r>
              <a:rPr b="0" lang="en-US" sz="1800" spc="-1" strike="noStrike">
                <a:solidFill>
                  <a:srgbClr val="000000"/>
                </a:solidFill>
                <a:latin typeface="Arial"/>
              </a:rPr>
              <a:t>e</a:t>
            </a:r>
            <a:r>
              <a:rPr b="0" lang="en-US" sz="1800" spc="-1" strike="noStrike">
                <a:solidFill>
                  <a:srgbClr val="000000"/>
                </a:solidFill>
                <a:latin typeface="Arial"/>
              </a:rPr>
              <a:t>d </a:t>
            </a:r>
            <a:r>
              <a:rPr b="0" lang="en-US" sz="1800" spc="-1" strike="noStrike">
                <a:solidFill>
                  <a:srgbClr val="000000"/>
                </a:solidFill>
                <a:latin typeface="Arial"/>
              </a:rPr>
              <a:t>fo</a:t>
            </a:r>
            <a:r>
              <a:rPr b="0" lang="en-US" sz="1800" spc="-1" strike="noStrike">
                <a:solidFill>
                  <a:srgbClr val="000000"/>
                </a:solidFill>
                <a:latin typeface="Arial"/>
              </a:rPr>
              <a:t>r </a:t>
            </a:r>
            <a:r>
              <a:rPr b="0" lang="en-US" sz="1800" spc="-1" strike="noStrike">
                <a:solidFill>
                  <a:srgbClr val="000000"/>
                </a:solidFill>
                <a:latin typeface="Arial"/>
              </a:rPr>
              <a:t>e</a:t>
            </a:r>
            <a:r>
              <a:rPr b="0" lang="en-US" sz="1800" spc="-1" strike="noStrike">
                <a:solidFill>
                  <a:srgbClr val="000000"/>
                </a:solidFill>
                <a:latin typeface="Arial"/>
              </a:rPr>
              <a:t>a</a:t>
            </a:r>
            <a:r>
              <a:rPr b="0" lang="en-US" sz="1800" spc="-1" strike="noStrike">
                <a:solidFill>
                  <a:srgbClr val="000000"/>
                </a:solidFill>
                <a:latin typeface="Arial"/>
              </a:rPr>
              <a:t>c</a:t>
            </a:r>
            <a:r>
              <a:rPr b="0" lang="en-US" sz="1800" spc="-1" strike="noStrike">
                <a:solidFill>
                  <a:srgbClr val="000000"/>
                </a:solidFill>
                <a:latin typeface="Arial"/>
              </a:rPr>
              <a:t>h </a:t>
            </a:r>
            <a:r>
              <a:rPr b="0" lang="en-US" sz="1800" spc="-1" strike="noStrike">
                <a:solidFill>
                  <a:srgbClr val="000000"/>
                </a:solidFill>
                <a:latin typeface="Arial"/>
              </a:rPr>
              <a:t>n</a:t>
            </a:r>
            <a:r>
              <a:rPr b="0" lang="en-US" sz="1800" spc="-1" strike="noStrike">
                <a:solidFill>
                  <a:srgbClr val="000000"/>
                </a:solidFill>
                <a:latin typeface="Arial"/>
              </a:rPr>
              <a:t>ot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K</a:t>
            </a:r>
            <a:r>
              <a:rPr b="0" lang="en-US" sz="4400" spc="-1" strike="noStrike">
                <a:solidFill>
                  <a:srgbClr val="000000"/>
                </a:solidFill>
                <a:latin typeface="Calibri Light"/>
              </a:rPr>
              <a:t>e</a:t>
            </a:r>
            <a:r>
              <a:rPr b="0" lang="en-US" sz="4400" spc="-1" strike="noStrike">
                <a:solidFill>
                  <a:srgbClr val="000000"/>
                </a:solidFill>
                <a:latin typeface="Calibri Light"/>
              </a:rPr>
              <a:t>y</a:t>
            </a:r>
            <a:r>
              <a:rPr b="0" lang="en-US" sz="4400" spc="-1" strike="noStrike">
                <a:solidFill>
                  <a:srgbClr val="000000"/>
                </a:solidFill>
                <a:latin typeface="Calibri Light"/>
              </a:rPr>
              <a:t> </a:t>
            </a:r>
            <a:r>
              <a:rPr b="0" lang="en-US" sz="4400" spc="-1" strike="noStrike">
                <a:solidFill>
                  <a:srgbClr val="000000"/>
                </a:solidFill>
                <a:latin typeface="Calibri Light"/>
              </a:rPr>
              <a:t>P</a:t>
            </a:r>
            <a:r>
              <a:rPr b="0" lang="en-US" sz="4400" spc="-1" strike="noStrike">
                <a:solidFill>
                  <a:srgbClr val="000000"/>
                </a:solidFill>
                <a:latin typeface="Calibri Light"/>
              </a:rPr>
              <a:t>o</a:t>
            </a:r>
            <a:r>
              <a:rPr b="0" lang="en-US" sz="4400" spc="-1" strike="noStrike">
                <a:solidFill>
                  <a:srgbClr val="000000"/>
                </a:solidFill>
                <a:latin typeface="Calibri Light"/>
              </a:rPr>
              <a:t>i</a:t>
            </a:r>
            <a:r>
              <a:rPr b="0" lang="en-US" sz="4400" spc="-1" strike="noStrike">
                <a:solidFill>
                  <a:srgbClr val="000000"/>
                </a:solidFill>
                <a:latin typeface="Calibri Light"/>
              </a:rPr>
              <a:t>n</a:t>
            </a:r>
            <a:r>
              <a:rPr b="0" lang="en-US" sz="4400" spc="-1" strike="noStrike">
                <a:solidFill>
                  <a:srgbClr val="000000"/>
                </a:solidFill>
                <a:latin typeface="Calibri Light"/>
              </a:rPr>
              <a:t>t</a:t>
            </a:r>
            <a:r>
              <a:rPr b="0" lang="en-US" sz="4400" spc="-1" strike="noStrike">
                <a:solidFill>
                  <a:srgbClr val="000000"/>
                </a:solidFill>
                <a:latin typeface="Calibri Light"/>
              </a:rPr>
              <a:t>s</a:t>
            </a:r>
            <a:r>
              <a:rPr b="0" lang="en-US" sz="4400" spc="-1" strike="noStrike">
                <a:solidFill>
                  <a:srgbClr val="000000"/>
                </a:solidFill>
                <a:latin typeface="Calibri Light"/>
              </a:rPr>
              <a:t> </a:t>
            </a:r>
            <a:r>
              <a:rPr b="0" lang="en-US" sz="4400" spc="-1" strike="noStrike">
                <a:solidFill>
                  <a:srgbClr val="000000"/>
                </a:solidFill>
                <a:latin typeface="Calibri Light"/>
              </a:rPr>
              <a:t>a</a:t>
            </a:r>
            <a:r>
              <a:rPr b="0" lang="en-US" sz="4400" spc="-1" strike="noStrike">
                <a:solidFill>
                  <a:srgbClr val="000000"/>
                </a:solidFill>
                <a:latin typeface="Calibri Light"/>
              </a:rPr>
              <a:t>b</a:t>
            </a:r>
            <a:r>
              <a:rPr b="0" lang="en-US" sz="4400" spc="-1" strike="noStrike">
                <a:solidFill>
                  <a:srgbClr val="000000"/>
                </a:solidFill>
                <a:latin typeface="Calibri Light"/>
              </a:rPr>
              <a:t>o</a:t>
            </a:r>
            <a:r>
              <a:rPr b="0" lang="en-US" sz="4400" spc="-1" strike="noStrike">
                <a:solidFill>
                  <a:srgbClr val="000000"/>
                </a:solidFill>
                <a:latin typeface="Calibri Light"/>
              </a:rPr>
              <a:t>u</a:t>
            </a:r>
            <a:r>
              <a:rPr b="0" lang="en-US" sz="4400" spc="-1" strike="noStrike">
                <a:solidFill>
                  <a:srgbClr val="000000"/>
                </a:solidFill>
                <a:latin typeface="Calibri Light"/>
              </a:rPr>
              <a:t>t</a:t>
            </a:r>
            <a:r>
              <a:rPr b="0" lang="en-US" sz="4400" spc="-1" strike="noStrike">
                <a:solidFill>
                  <a:srgbClr val="000000"/>
                </a:solidFill>
                <a:latin typeface="Calibri Light"/>
              </a:rPr>
              <a:t> </a:t>
            </a:r>
            <a:r>
              <a:rPr b="0" lang="en-US" sz="4400" spc="-1" strike="noStrike">
                <a:solidFill>
                  <a:srgbClr val="000000"/>
                </a:solidFill>
                <a:latin typeface="Calibri Light"/>
              </a:rPr>
              <a:t>S</a:t>
            </a:r>
            <a:r>
              <a:rPr b="0" lang="en-US" sz="4400" spc="-1" strike="noStrike">
                <a:solidFill>
                  <a:srgbClr val="000000"/>
                </a:solidFill>
                <a:latin typeface="Calibri Light"/>
              </a:rPr>
              <a:t>R</a:t>
            </a:r>
            <a:r>
              <a:rPr b="0" lang="en-US" sz="4400" spc="-1" strike="noStrike">
                <a:solidFill>
                  <a:srgbClr val="000000"/>
                </a:solidFill>
                <a:latin typeface="Calibri Light"/>
              </a:rPr>
              <a:t>A</a:t>
            </a:r>
            <a:r>
              <a:rPr b="0" lang="en-US" sz="4400" spc="-1" strike="noStrike">
                <a:solidFill>
                  <a:srgbClr val="000000"/>
                </a:solidFill>
                <a:latin typeface="Calibri Light"/>
              </a:rPr>
              <a:t>M</a:t>
            </a:r>
            <a:endParaRPr b="0" lang="en-US" sz="4400" spc="-1" strike="noStrike">
              <a:solidFill>
                <a:srgbClr val="000000"/>
              </a:solidFill>
              <a:latin typeface="Arial"/>
            </a:endParaRPr>
          </a:p>
        </p:txBody>
      </p:sp>
      <p:sp>
        <p:nvSpPr>
          <p:cNvPr id="176"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The simple solution has some </a:t>
            </a:r>
            <a:r>
              <a:rPr b="0" lang="en-US" sz="2800" spc="-1" strike="noStrike">
                <a:solidFill>
                  <a:srgbClr val="000000"/>
                </a:solidFill>
                <a:latin typeface="Calibri"/>
              </a:rPr>
              <a:t>problems.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more complete solution </a:t>
            </a:r>
            <a:r>
              <a:rPr b="0" lang="en-US" sz="2800" spc="-1" strike="noStrike">
                <a:solidFill>
                  <a:srgbClr val="000000"/>
                </a:solidFill>
                <a:latin typeface="Calibri"/>
              </a:rPr>
              <a:t>requires more gates.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SRAM is very fast and simple to </a:t>
            </a:r>
            <a:r>
              <a:rPr b="0" lang="en-US" sz="2800" spc="-1" strike="noStrike">
                <a:solidFill>
                  <a:srgbClr val="000000"/>
                </a:solidFill>
                <a:latin typeface="Calibri"/>
              </a:rPr>
              <a:t>interface with.</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SRAM is also expensive and is </a:t>
            </a:r>
            <a:r>
              <a:rPr b="0" lang="en-US" sz="2800" spc="-1" strike="noStrike">
                <a:solidFill>
                  <a:srgbClr val="000000"/>
                </a:solidFill>
                <a:latin typeface="Calibri"/>
              </a:rPr>
              <a:t>mostly used in CPU registers and </a:t>
            </a:r>
            <a:r>
              <a:rPr b="0" lang="en-US" sz="2800" spc="-1" strike="noStrike">
                <a:solidFill>
                  <a:srgbClr val="000000"/>
                </a:solidFill>
                <a:latin typeface="Calibri"/>
              </a:rPr>
              <a:t>caches.</a:t>
            </a:r>
            <a:endParaRPr b="0" lang="en-US" sz="2800" spc="-1" strike="noStrike">
              <a:solidFill>
                <a:srgbClr val="000000"/>
              </a:solidFill>
              <a:latin typeface="Arial"/>
            </a:endParaRPr>
          </a:p>
        </p:txBody>
      </p:sp>
      <p:sp>
        <p:nvSpPr>
          <p:cNvPr id="177" name=""/>
          <p:cNvSpPr txBox="1"/>
          <p:nvPr/>
        </p:nvSpPr>
        <p:spPr>
          <a:xfrm>
            <a:off x="1777320" y="5715000"/>
            <a:ext cx="7945560" cy="346320"/>
          </a:xfrm>
          <a:prstGeom prst="rect">
            <a:avLst/>
          </a:prstGeom>
          <a:noFill/>
          <a:ln w="0">
            <a:noFill/>
          </a:ln>
        </p:spPr>
        <p:txBody>
          <a:bodyPr lIns="90000" rIns="90000" tIns="45000" bIns="45000" anchor="t">
            <a:noAutofit/>
          </a:bodyPr>
          <a:p>
            <a:r>
              <a:rPr b="0" lang="en-US" sz="1800" spc="-1" strike="noStrike">
                <a:solidFill>
                  <a:srgbClr val="000000"/>
                </a:solidFill>
                <a:latin typeface="Arial"/>
              </a:rPr>
              <a:t> </a:t>
            </a:r>
            <a:r>
              <a:rPr b="0" lang="en-US" sz="1800" spc="-1" strike="noStrike">
                <a:solidFill>
                  <a:srgbClr val="000000"/>
                </a:solidFill>
                <a:latin typeface="Arial"/>
              </a:rPr>
              <a:t>Sr</a:t>
            </a:r>
            <a:r>
              <a:rPr b="0" lang="en-US" sz="1800" spc="-1" strike="noStrike">
                <a:solidFill>
                  <a:srgbClr val="000000"/>
                </a:solidFill>
                <a:latin typeface="Arial"/>
              </a:rPr>
              <a:t>a</a:t>
            </a:r>
            <a:r>
              <a:rPr b="0" lang="en-US" sz="1800" spc="-1" strike="noStrike">
                <a:solidFill>
                  <a:srgbClr val="000000"/>
                </a:solidFill>
                <a:latin typeface="Arial"/>
              </a:rPr>
              <a:t>m </a:t>
            </a:r>
            <a:r>
              <a:rPr b="0" lang="en-US" sz="1800" spc="-1" strike="noStrike">
                <a:solidFill>
                  <a:srgbClr val="000000"/>
                </a:solidFill>
                <a:latin typeface="Arial"/>
              </a:rPr>
              <a:t>ca</a:t>
            </a:r>
            <a:r>
              <a:rPr b="0" lang="en-US" sz="1800" spc="-1" strike="noStrike">
                <a:solidFill>
                  <a:srgbClr val="000000"/>
                </a:solidFill>
                <a:latin typeface="Arial"/>
              </a:rPr>
              <a:t>n </a:t>
            </a:r>
            <a:r>
              <a:rPr b="0" lang="en-US" sz="1800" spc="-1" strike="noStrike">
                <a:solidFill>
                  <a:srgbClr val="000000"/>
                </a:solidFill>
                <a:latin typeface="Arial"/>
              </a:rPr>
              <a:t>ge</a:t>
            </a:r>
            <a:r>
              <a:rPr b="0" lang="en-US" sz="1800" spc="-1" strike="noStrike">
                <a:solidFill>
                  <a:srgbClr val="000000"/>
                </a:solidFill>
                <a:latin typeface="Arial"/>
              </a:rPr>
              <a:t>t </a:t>
            </a:r>
            <a:r>
              <a:rPr b="0" lang="en-US" sz="1800" spc="-1" strike="noStrike">
                <a:solidFill>
                  <a:srgbClr val="000000"/>
                </a:solidFill>
                <a:latin typeface="Arial"/>
              </a:rPr>
              <a:t>bi</a:t>
            </a:r>
            <a:r>
              <a:rPr b="0" lang="en-US" sz="1800" spc="-1" strike="noStrike">
                <a:solidFill>
                  <a:srgbClr val="000000"/>
                </a:solidFill>
                <a:latin typeface="Arial"/>
              </a:rPr>
              <a:t>gg</a:t>
            </a:r>
            <a:r>
              <a:rPr b="0" lang="en-US" sz="1800" spc="-1" strike="noStrike">
                <a:solidFill>
                  <a:srgbClr val="000000"/>
                </a:solidFill>
                <a:latin typeface="Arial"/>
              </a:rPr>
              <a:t>er </a:t>
            </a:r>
            <a:r>
              <a:rPr b="0" lang="en-US" sz="1800" spc="-1" strike="noStrike">
                <a:solidFill>
                  <a:srgbClr val="000000"/>
                </a:solidFill>
                <a:latin typeface="Arial"/>
              </a:rPr>
              <a:t>so </a:t>
            </a:r>
            <a:r>
              <a:rPr b="0" lang="en-US" sz="1800" spc="-1" strike="noStrike">
                <a:solidFill>
                  <a:srgbClr val="000000"/>
                </a:solidFill>
                <a:latin typeface="Arial"/>
              </a:rPr>
              <a:t>ac</a:t>
            </a:r>
            <a:r>
              <a:rPr b="0" lang="en-US" sz="1800" spc="-1" strike="noStrike">
                <a:solidFill>
                  <a:srgbClr val="000000"/>
                </a:solidFill>
                <a:latin typeface="Arial"/>
              </a:rPr>
              <a:t>ce</a:t>
            </a:r>
            <a:r>
              <a:rPr b="0" lang="en-US" sz="1800" spc="-1" strike="noStrike">
                <a:solidFill>
                  <a:srgbClr val="000000"/>
                </a:solidFill>
                <a:latin typeface="Arial"/>
              </a:rPr>
              <a:t>ssi</a:t>
            </a:r>
            <a:r>
              <a:rPr b="0" lang="en-US" sz="1800" spc="-1" strike="noStrike">
                <a:solidFill>
                  <a:srgbClr val="000000"/>
                </a:solidFill>
                <a:latin typeface="Arial"/>
              </a:rPr>
              <a:t>ng </a:t>
            </a:r>
            <a:r>
              <a:rPr b="0" lang="en-US" sz="1800" spc="-1" strike="noStrike">
                <a:solidFill>
                  <a:srgbClr val="000000"/>
                </a:solidFill>
                <a:latin typeface="Arial"/>
              </a:rPr>
              <a:t>ge</a:t>
            </a:r>
            <a:r>
              <a:rPr b="0" lang="en-US" sz="1800" spc="-1" strike="noStrike">
                <a:solidFill>
                  <a:srgbClr val="000000"/>
                </a:solidFill>
                <a:latin typeface="Arial"/>
              </a:rPr>
              <a:t>ts </a:t>
            </a:r>
            <a:r>
              <a:rPr b="0" lang="en-US" sz="1800" spc="-1" strike="noStrike">
                <a:solidFill>
                  <a:srgbClr val="000000"/>
                </a:solidFill>
                <a:latin typeface="Arial"/>
              </a:rPr>
              <a:t>slo</a:t>
            </a:r>
            <a:r>
              <a:rPr b="0" lang="en-US" sz="1800" spc="-1" strike="noStrike">
                <a:solidFill>
                  <a:srgbClr val="000000"/>
                </a:solidFill>
                <a:latin typeface="Arial"/>
              </a:rPr>
              <a:t>we</a:t>
            </a:r>
            <a:r>
              <a:rPr b="0" lang="en-US" sz="1800" spc="-1" strike="noStrike">
                <a:solidFill>
                  <a:srgbClr val="000000"/>
                </a:solidFill>
                <a:latin typeface="Arial"/>
              </a:rPr>
              <a:t>r, </a:t>
            </a:r>
            <a:r>
              <a:rPr b="0" lang="en-US" sz="1800" spc="-1" strike="noStrike">
                <a:solidFill>
                  <a:srgbClr val="000000"/>
                </a:solidFill>
                <a:latin typeface="Arial"/>
              </a:rPr>
              <a:t>as </a:t>
            </a:r>
            <a:r>
              <a:rPr b="0" lang="en-US" sz="1800" spc="-1" strike="noStrike">
                <a:solidFill>
                  <a:srgbClr val="000000"/>
                </a:solidFill>
                <a:latin typeface="Arial"/>
              </a:rPr>
              <a:t>a</a:t>
            </a:r>
            <a:r>
              <a:rPr b="0" lang="en-US" sz="1800" spc="-1" strike="noStrike">
                <a:solidFill>
                  <a:srgbClr val="000000"/>
                </a:solidFill>
                <a:latin typeface="Arial"/>
              </a:rPr>
              <a:t>m</a:t>
            </a:r>
            <a:r>
              <a:rPr b="0" lang="en-US" sz="1800" spc="-1" strike="noStrike">
                <a:solidFill>
                  <a:srgbClr val="000000"/>
                </a:solidFill>
                <a:latin typeface="Arial"/>
              </a:rPr>
              <a:t>ou</a:t>
            </a:r>
            <a:r>
              <a:rPr b="0" lang="en-US" sz="1800" spc="-1" strike="noStrike">
                <a:solidFill>
                  <a:srgbClr val="000000"/>
                </a:solidFill>
                <a:latin typeface="Arial"/>
              </a:rPr>
              <a:t>nt </a:t>
            </a:r>
            <a:r>
              <a:rPr b="0" lang="en-US" sz="1800" spc="-1" strike="noStrike">
                <a:solidFill>
                  <a:srgbClr val="000000"/>
                </a:solidFill>
                <a:latin typeface="Arial"/>
              </a:rPr>
              <a:t>of </a:t>
            </a:r>
            <a:r>
              <a:rPr b="0" lang="en-US" sz="1800" spc="-1" strike="noStrike">
                <a:solidFill>
                  <a:srgbClr val="000000"/>
                </a:solidFill>
                <a:latin typeface="Arial"/>
              </a:rPr>
              <a:t>sr</a:t>
            </a:r>
            <a:r>
              <a:rPr b="0" lang="en-US" sz="1800" spc="-1" strike="noStrike">
                <a:solidFill>
                  <a:srgbClr val="000000"/>
                </a:solidFill>
                <a:latin typeface="Arial"/>
              </a:rPr>
              <a:t>a</a:t>
            </a:r>
            <a:r>
              <a:rPr b="0" lang="en-US" sz="1800" spc="-1" strike="noStrike">
                <a:solidFill>
                  <a:srgbClr val="000000"/>
                </a:solidFill>
                <a:latin typeface="Arial"/>
              </a:rPr>
              <a:t>m </a:t>
            </a:r>
            <a:r>
              <a:rPr b="0" lang="en-US" sz="1800" spc="-1" strike="noStrike">
                <a:solidFill>
                  <a:srgbClr val="000000"/>
                </a:solidFill>
                <a:latin typeface="Arial"/>
              </a:rPr>
              <a:t>inc</a:t>
            </a:r>
            <a:r>
              <a:rPr b="0" lang="en-US" sz="1800" spc="-1" strike="noStrike">
                <a:solidFill>
                  <a:srgbClr val="000000"/>
                </a:solidFill>
                <a:latin typeface="Arial"/>
              </a:rPr>
              <a:t>re</a:t>
            </a:r>
            <a:r>
              <a:rPr b="0" lang="en-US" sz="1800" spc="-1" strike="noStrike">
                <a:solidFill>
                  <a:srgbClr val="000000"/>
                </a:solidFill>
                <a:latin typeface="Arial"/>
              </a:rPr>
              <a:t>as</a:t>
            </a:r>
            <a:r>
              <a:rPr b="0" lang="en-US" sz="1800" spc="-1" strike="noStrike">
                <a:solidFill>
                  <a:srgbClr val="000000"/>
                </a:solidFill>
                <a:latin typeface="Arial"/>
              </a:rPr>
              <a:t>es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78" name="PlaceHolder 1"/>
          <p:cNvSpPr>
            <a:spLocks noGrp="1"/>
          </p:cNvSpPr>
          <p:nvPr>
            <p:ph type="title"/>
          </p:nvPr>
        </p:nvSpPr>
        <p:spPr>
          <a:xfrm>
            <a:off x="6746760" y="1783800"/>
            <a:ext cx="4644360" cy="2888280"/>
          </a:xfrm>
          <a:prstGeom prst="rect">
            <a:avLst/>
          </a:prstGeom>
          <a:noFill/>
          <a:ln w="0">
            <a:noFill/>
          </a:ln>
        </p:spPr>
        <p:txBody>
          <a:bodyPr lIns="90000" rIns="90000" tIns="45000" bIns="45000" anchor="b">
            <a:normAutofit/>
          </a:bodyPr>
          <a:p>
            <a:pPr indent="0">
              <a:lnSpc>
                <a:spcPct val="90000"/>
              </a:lnSpc>
              <a:buNone/>
              <a:tabLst>
                <a:tab algn="l" pos="0"/>
              </a:tabLst>
            </a:pPr>
            <a:r>
              <a:rPr b="0" lang="en-US" sz="6000" spc="-1" strike="noStrike">
                <a:solidFill>
                  <a:srgbClr val="ffffff"/>
                </a:solidFill>
                <a:latin typeface="Calibri Light"/>
              </a:rPr>
              <a:t>D</a:t>
            </a:r>
            <a:r>
              <a:rPr b="0" lang="en-US" sz="6000" spc="-1" strike="noStrike">
                <a:solidFill>
                  <a:srgbClr val="ffffff"/>
                </a:solidFill>
                <a:latin typeface="Calibri Light"/>
              </a:rPr>
              <a:t>R</a:t>
            </a:r>
            <a:r>
              <a:rPr b="0" lang="en-US" sz="6000" spc="-1" strike="noStrike">
                <a:solidFill>
                  <a:srgbClr val="ffffff"/>
                </a:solidFill>
                <a:latin typeface="Calibri Light"/>
              </a:rPr>
              <a:t>A</a:t>
            </a:r>
            <a:r>
              <a:rPr b="0" lang="en-US" sz="6000" spc="-1" strike="noStrike">
                <a:solidFill>
                  <a:srgbClr val="ffffff"/>
                </a:solidFill>
                <a:latin typeface="Calibri Light"/>
              </a:rPr>
              <a:t>M</a:t>
            </a:r>
            <a:r>
              <a:rPr b="0" lang="en-US" sz="6000" spc="-1" strike="noStrike">
                <a:solidFill>
                  <a:srgbClr val="ffffff"/>
                </a:solidFill>
                <a:latin typeface="Calibri Light"/>
              </a:rPr>
              <a:t> </a:t>
            </a:r>
            <a:r>
              <a:rPr b="0" lang="en-US" sz="6000" spc="-1" strike="noStrike">
                <a:solidFill>
                  <a:srgbClr val="ffffff"/>
                </a:solidFill>
                <a:latin typeface="Calibri Light"/>
              </a:rPr>
              <a:t>i</a:t>
            </a:r>
            <a:r>
              <a:rPr b="0" lang="en-US" sz="6000" spc="-1" strike="noStrike">
                <a:solidFill>
                  <a:srgbClr val="ffffff"/>
                </a:solidFill>
                <a:latin typeface="Calibri Light"/>
              </a:rPr>
              <a:t>t</a:t>
            </a:r>
            <a:r>
              <a:rPr b="0" lang="en-US" sz="6000" spc="-1" strike="noStrike">
                <a:solidFill>
                  <a:srgbClr val="ffffff"/>
                </a:solidFill>
                <a:latin typeface="Calibri Light"/>
              </a:rPr>
              <a:t> </a:t>
            </a:r>
            <a:r>
              <a:rPr b="0" lang="en-US" sz="6000" spc="-1" strike="noStrike">
                <a:solidFill>
                  <a:srgbClr val="ffffff"/>
                </a:solidFill>
                <a:latin typeface="Calibri Light"/>
              </a:rPr>
              <a:t>J</a:t>
            </a:r>
            <a:r>
              <a:rPr b="0" lang="en-US" sz="6000" spc="-1" strike="noStrike">
                <a:solidFill>
                  <a:srgbClr val="ffffff"/>
                </a:solidFill>
                <a:latin typeface="Calibri Light"/>
              </a:rPr>
              <a:t>i</a:t>
            </a:r>
            <a:r>
              <a:rPr b="0" lang="en-US" sz="6000" spc="-1" strike="noStrike">
                <a:solidFill>
                  <a:srgbClr val="ffffff"/>
                </a:solidFill>
                <a:latin typeface="Calibri Light"/>
              </a:rPr>
              <a:t>m</a:t>
            </a:r>
            <a:endParaRPr b="0" lang="en-US" sz="6000" spc="-1" strike="noStrike">
              <a:solidFill>
                <a:srgbClr val="000000"/>
              </a:solidFill>
              <a:latin typeface="Arial"/>
            </a:endParaRPr>
          </a:p>
        </p:txBody>
      </p:sp>
      <p:sp>
        <p:nvSpPr>
          <p:cNvPr id="179" name="PlaceHolder 2"/>
          <p:cNvSpPr>
            <a:spLocks noGrp="1"/>
          </p:cNvSpPr>
          <p:nvPr>
            <p:ph/>
          </p:nvPr>
        </p:nvSpPr>
        <p:spPr>
          <a:xfrm>
            <a:off x="6746760" y="4750920"/>
            <a:ext cx="4644360" cy="1147320"/>
          </a:xfrm>
          <a:prstGeom prst="rect">
            <a:avLst/>
          </a:prstGeom>
          <a:noFill/>
          <a:ln w="0">
            <a:noFill/>
          </a:ln>
        </p:spPr>
        <p:txBody>
          <a:bodyPr lIns="90000" rIns="90000" tIns="45000" bIns="45000" anchor="t">
            <a:normAutofit/>
          </a:bodyPr>
          <a:p>
            <a:pPr indent="0">
              <a:lnSpc>
                <a:spcPct val="90000"/>
              </a:lnSpc>
              <a:spcBef>
                <a:spcPts val="1001"/>
              </a:spcBef>
              <a:buNone/>
              <a:tabLst>
                <a:tab algn="l" pos="0"/>
              </a:tabLst>
            </a:pPr>
            <a:r>
              <a:rPr b="0" lang="en-US" sz="2000" spc="-1" strike="noStrike">
                <a:solidFill>
                  <a:srgbClr val="ffffff"/>
                </a:solidFill>
                <a:latin typeface="Calibri"/>
              </a:rPr>
              <a:t>I am a Doctor, not a Computer Scientist!</a:t>
            </a:r>
            <a:endParaRPr b="0" lang="en-US" sz="2000" spc="-1" strike="noStrike">
              <a:solidFill>
                <a:srgbClr val="000000"/>
              </a:solidFill>
              <a:latin typeface="Arial"/>
            </a:endParaRPr>
          </a:p>
        </p:txBody>
      </p:sp>
      <p:sp>
        <p:nvSpPr>
          <p:cNvPr id="180" name="Freeform: Shape 75"/>
          <p:cNvSpPr/>
          <p:nvPr/>
        </p:nvSpPr>
        <p:spPr>
          <a:xfrm flipH="1">
            <a:off x="-720" y="0"/>
            <a:ext cx="6172200" cy="6857280"/>
          </a:xfrm>
          <a:custGeom>
            <a:avLst/>
            <a:gdLst>
              <a:gd name="textAreaLeft" fmla="*/ 360 w 6172200"/>
              <a:gd name="textAreaRight" fmla="*/ 6173280 w 6172200"/>
              <a:gd name="textAreaTop" fmla="*/ 0 h 6857280"/>
              <a:gd name="textAreaBottom" fmla="*/ 6858000 h 6857280"/>
            </a:gdLst>
            <a:ahLst/>
            <a:rect l="textAreaLeft" t="textAreaTop" r="textAreaRight" b="textAreaBottom"/>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Calibri"/>
              <a:ea typeface="DejaVu Sans"/>
            </a:endParaRPr>
          </a:p>
        </p:txBody>
      </p:sp>
      <p:sp>
        <p:nvSpPr>
          <p:cNvPr id="181" name="Picture 2"/>
          <p:cNvSpPr/>
          <p:nvPr/>
        </p:nvSpPr>
        <p:spPr>
          <a:xfrm>
            <a:off x="0" y="0"/>
            <a:ext cx="6023520" cy="6857280"/>
          </a:xfrm>
          <a:custGeom>
            <a:avLst/>
            <a:gdLst>
              <a:gd name="textAreaLeft" fmla="*/ 0 w 6023520"/>
              <a:gd name="textAreaRight" fmla="*/ 6024240 w 6023520"/>
              <a:gd name="textAreaTop" fmla="*/ 0 h 6857280"/>
              <a:gd name="textAreaBottom" fmla="*/ 6858000 h 6857280"/>
            </a:gdLst>
            <a:ahLst/>
            <a:rect l="textAreaLeft" t="textAreaTop" r="textAreaRight" b="textAreaBottom"/>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Q</a:t>
            </a:r>
            <a:r>
              <a:rPr b="0" lang="en-US" sz="4400" spc="-1" strike="noStrike">
                <a:solidFill>
                  <a:srgbClr val="000000"/>
                </a:solidFill>
                <a:latin typeface="Calibri Light"/>
              </a:rPr>
              <a:t>u</a:t>
            </a:r>
            <a:r>
              <a:rPr b="0" lang="en-US" sz="4400" spc="-1" strike="noStrike">
                <a:solidFill>
                  <a:srgbClr val="000000"/>
                </a:solidFill>
                <a:latin typeface="Calibri Light"/>
              </a:rPr>
              <a:t>e</a:t>
            </a:r>
            <a:r>
              <a:rPr b="0" lang="en-US" sz="4400" spc="-1" strike="noStrike">
                <a:solidFill>
                  <a:srgbClr val="000000"/>
                </a:solidFill>
                <a:latin typeface="Calibri Light"/>
              </a:rPr>
              <a:t>s</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o</a:t>
            </a:r>
            <a:r>
              <a:rPr b="0" lang="en-US" sz="4400" spc="-1" strike="noStrike">
                <a:solidFill>
                  <a:srgbClr val="000000"/>
                </a:solidFill>
                <a:latin typeface="Calibri Light"/>
              </a:rPr>
              <a:t>n</a:t>
            </a:r>
            <a:r>
              <a:rPr b="0" lang="en-US" sz="4400" spc="-1" strike="noStrike">
                <a:solidFill>
                  <a:srgbClr val="000000"/>
                </a:solidFill>
                <a:latin typeface="Calibri Light"/>
              </a:rPr>
              <a:t> </a:t>
            </a:r>
            <a:r>
              <a:rPr b="0" lang="en-US" sz="4400" spc="-1" strike="noStrike">
                <a:solidFill>
                  <a:srgbClr val="000000"/>
                </a:solidFill>
                <a:latin typeface="Calibri Light"/>
              </a:rPr>
              <a:t>1</a:t>
            </a:r>
            <a:r>
              <a:rPr b="0" lang="en-US" sz="4400" spc="-1" strike="noStrike">
                <a:solidFill>
                  <a:srgbClr val="000000"/>
                </a:solidFill>
                <a:latin typeface="Calibri Light"/>
              </a:rPr>
              <a:t> </a:t>
            </a:r>
            <a:r>
              <a:rPr b="0" lang="en-US" sz="4400" spc="-1" strike="noStrike">
                <a:solidFill>
                  <a:srgbClr val="000000"/>
                </a:solidFill>
                <a:latin typeface="Calibri Light"/>
              </a:rPr>
              <a:t>– </a:t>
            </a:r>
            <a:r>
              <a:rPr b="0" lang="en-US" sz="4400" spc="-1" strike="noStrike">
                <a:solidFill>
                  <a:srgbClr val="000000"/>
                </a:solidFill>
                <a:latin typeface="Calibri Light"/>
              </a:rPr>
              <a:t>h</a:t>
            </a:r>
            <a:r>
              <a:rPr b="0" lang="en-US" sz="4400" spc="-1" strike="noStrike">
                <a:solidFill>
                  <a:srgbClr val="000000"/>
                </a:solidFill>
                <a:latin typeface="Calibri Light"/>
              </a:rPr>
              <a:t>o</a:t>
            </a:r>
            <a:r>
              <a:rPr b="0" lang="en-US" sz="4400" spc="-1" strike="noStrike">
                <a:solidFill>
                  <a:srgbClr val="000000"/>
                </a:solidFill>
                <a:latin typeface="Calibri Light"/>
              </a:rPr>
              <a:t>w</a:t>
            </a:r>
            <a:r>
              <a:rPr b="0" lang="en-US" sz="4400" spc="-1" strike="noStrike">
                <a:solidFill>
                  <a:srgbClr val="000000"/>
                </a:solidFill>
                <a:latin typeface="Calibri Light"/>
              </a:rPr>
              <a:t> </a:t>
            </a:r>
            <a:r>
              <a:rPr b="0" lang="en-US" sz="4400" spc="-1" strike="noStrike">
                <a:solidFill>
                  <a:srgbClr val="000000"/>
                </a:solidFill>
                <a:latin typeface="Calibri Light"/>
              </a:rPr>
              <a:t>o</a:t>
            </a:r>
            <a:r>
              <a:rPr b="0" lang="en-US" sz="4400" spc="-1" strike="noStrike">
                <a:solidFill>
                  <a:srgbClr val="000000"/>
                </a:solidFill>
                <a:latin typeface="Calibri Light"/>
              </a:rPr>
              <a:t>f</a:t>
            </a:r>
            <a:r>
              <a:rPr b="0" lang="en-US" sz="4400" spc="-1" strike="noStrike">
                <a:solidFill>
                  <a:srgbClr val="000000"/>
                </a:solidFill>
                <a:latin typeface="Calibri Light"/>
              </a:rPr>
              <a:t>t</a:t>
            </a:r>
            <a:r>
              <a:rPr b="0" lang="en-US" sz="4400" spc="-1" strike="noStrike">
                <a:solidFill>
                  <a:srgbClr val="000000"/>
                </a:solidFill>
                <a:latin typeface="Calibri Light"/>
              </a:rPr>
              <a:t>e</a:t>
            </a:r>
            <a:r>
              <a:rPr b="0" lang="en-US" sz="4400" spc="-1" strike="noStrike">
                <a:solidFill>
                  <a:srgbClr val="000000"/>
                </a:solidFill>
                <a:latin typeface="Calibri Light"/>
              </a:rPr>
              <a:t>n</a:t>
            </a:r>
            <a:r>
              <a:rPr b="0" lang="en-US" sz="4400" spc="-1" strike="noStrike">
                <a:solidFill>
                  <a:srgbClr val="000000"/>
                </a:solidFill>
                <a:latin typeface="Calibri Light"/>
              </a:rPr>
              <a:t> </a:t>
            </a:r>
            <a:r>
              <a:rPr b="0" lang="en-US" sz="4400" spc="-1" strike="noStrike">
                <a:solidFill>
                  <a:srgbClr val="000000"/>
                </a:solidFill>
                <a:latin typeface="Calibri Light"/>
              </a:rPr>
              <a:t>w</a:t>
            </a:r>
            <a:r>
              <a:rPr b="0" lang="en-US" sz="4400" spc="-1" strike="noStrike">
                <a:solidFill>
                  <a:srgbClr val="000000"/>
                </a:solidFill>
                <a:latin typeface="Calibri Light"/>
              </a:rPr>
              <a:t>i</a:t>
            </a:r>
            <a:r>
              <a:rPr b="0" lang="en-US" sz="4400" spc="-1" strike="noStrike">
                <a:solidFill>
                  <a:srgbClr val="000000"/>
                </a:solidFill>
                <a:latin typeface="Calibri Light"/>
              </a:rPr>
              <a:t>l</a:t>
            </a:r>
            <a:r>
              <a:rPr b="0" lang="en-US" sz="4400" spc="-1" strike="noStrike">
                <a:solidFill>
                  <a:srgbClr val="000000"/>
                </a:solidFill>
                <a:latin typeface="Calibri Light"/>
              </a:rPr>
              <a:t>l </a:t>
            </a:r>
            <a:r>
              <a:rPr b="0" lang="en-US" sz="4400" spc="-1" strike="noStrike">
                <a:solidFill>
                  <a:srgbClr val="000000"/>
                </a:solidFill>
                <a:latin typeface="Calibri Light"/>
              </a:rPr>
              <a:t>y</a:t>
            </a:r>
            <a:r>
              <a:rPr b="0" lang="en-US" sz="4400" spc="-1" strike="noStrike">
                <a:solidFill>
                  <a:srgbClr val="000000"/>
                </a:solidFill>
                <a:latin typeface="Calibri Light"/>
              </a:rPr>
              <a:t>o</a:t>
            </a:r>
            <a:r>
              <a:rPr b="0" lang="en-US" sz="4400" spc="-1" strike="noStrike">
                <a:solidFill>
                  <a:srgbClr val="000000"/>
                </a:solidFill>
                <a:latin typeface="Calibri Light"/>
              </a:rPr>
              <a:t>u</a:t>
            </a:r>
            <a:r>
              <a:rPr b="0" lang="en-US" sz="4400" spc="-1" strike="noStrike">
                <a:solidFill>
                  <a:srgbClr val="000000"/>
                </a:solidFill>
                <a:latin typeface="Calibri Light"/>
              </a:rPr>
              <a:t> </a:t>
            </a:r>
            <a:r>
              <a:rPr b="0" lang="en-US" sz="4400" spc="-1" strike="noStrike">
                <a:solidFill>
                  <a:srgbClr val="000000"/>
                </a:solidFill>
                <a:latin typeface="Calibri Light"/>
              </a:rPr>
              <a:t>w</a:t>
            </a:r>
            <a:r>
              <a:rPr b="0" lang="en-US" sz="4400" spc="-1" strike="noStrike">
                <a:solidFill>
                  <a:srgbClr val="000000"/>
                </a:solidFill>
                <a:latin typeface="Calibri Light"/>
              </a:rPr>
              <a:t>r</a:t>
            </a:r>
            <a:r>
              <a:rPr b="0" lang="en-US" sz="4400" spc="-1" strike="noStrike">
                <a:solidFill>
                  <a:srgbClr val="000000"/>
                </a:solidFill>
                <a:latin typeface="Calibri Light"/>
              </a:rPr>
              <a:t>i</a:t>
            </a:r>
            <a:r>
              <a:rPr b="0" lang="en-US" sz="4400" spc="-1" strike="noStrike">
                <a:solidFill>
                  <a:srgbClr val="000000"/>
                </a:solidFill>
                <a:latin typeface="Calibri Light"/>
              </a:rPr>
              <a:t>t</a:t>
            </a:r>
            <a:r>
              <a:rPr b="0" lang="en-US" sz="4400" spc="-1" strike="noStrike">
                <a:solidFill>
                  <a:srgbClr val="000000"/>
                </a:solidFill>
                <a:latin typeface="Calibri Light"/>
              </a:rPr>
              <a:t>e</a:t>
            </a:r>
            <a:r>
              <a:rPr b="0" lang="en-US" sz="4400" spc="-1" strike="noStrike">
                <a:solidFill>
                  <a:srgbClr val="000000"/>
                </a:solidFill>
                <a:latin typeface="Calibri Light"/>
              </a:rPr>
              <a:t>?</a:t>
            </a:r>
            <a:endParaRPr b="0" lang="en-US" sz="4400" spc="-1" strike="noStrike">
              <a:solidFill>
                <a:srgbClr val="000000"/>
              </a:solidFill>
              <a:latin typeface="Arial"/>
            </a:endParaRPr>
          </a:p>
        </p:txBody>
      </p:sp>
      <p:sp>
        <p:nvSpPr>
          <p:cNvPr id="126"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There are broadly two kinds of </a:t>
            </a:r>
            <a:r>
              <a:rPr b="0" lang="en-US" sz="2800" spc="-1" strike="noStrike">
                <a:solidFill>
                  <a:srgbClr val="000000"/>
                </a:solidFill>
                <a:latin typeface="Calibri"/>
              </a:rPr>
              <a:t>computer memory – RAM and </a:t>
            </a:r>
            <a:r>
              <a:rPr b="0" lang="en-US" sz="2800" spc="-1" strike="noStrike">
                <a:solidFill>
                  <a:srgbClr val="000000"/>
                </a:solidFill>
                <a:latin typeface="Calibri"/>
              </a:rPr>
              <a:t>ROM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ROM, while standing for Read Only </a:t>
            </a:r>
            <a:r>
              <a:rPr b="0" lang="en-US" sz="2800" spc="-1" strike="noStrike">
                <a:solidFill>
                  <a:srgbClr val="000000"/>
                </a:solidFill>
                <a:latin typeface="Calibri"/>
              </a:rPr>
              <a:t>Memory, isn’t NECESSARILY </a:t>
            </a:r>
            <a:r>
              <a:rPr b="0" lang="en-US" sz="2800" spc="-1" strike="noStrike">
                <a:solidFill>
                  <a:srgbClr val="000000"/>
                </a:solidFill>
                <a:latin typeface="Calibri"/>
              </a:rPr>
              <a:t>forever. There are four different </a:t>
            </a:r>
            <a:r>
              <a:rPr b="0" lang="en-US" sz="2800" spc="-1" strike="noStrike">
                <a:solidFill>
                  <a:srgbClr val="000000"/>
                </a:solidFill>
                <a:latin typeface="Calibri"/>
              </a:rPr>
              <a:t>kinds:</a:t>
            </a:r>
            <a:br>
              <a:rPr sz="2800"/>
            </a:b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ROM</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PROM</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EPROM</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EEPROM</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We started SRAM with this:</a:t>
            </a:r>
            <a:endParaRPr b="0" lang="en-US" sz="4400" spc="-1" strike="noStrike">
              <a:solidFill>
                <a:srgbClr val="000000"/>
              </a:solidFill>
              <a:latin typeface="Arial"/>
            </a:endParaRPr>
          </a:p>
        </p:txBody>
      </p:sp>
      <p:sp>
        <p:nvSpPr>
          <p:cNvPr id="183" name="PlaceHolder 2"/>
          <p:cNvSpPr>
            <a:spLocks noGrp="1"/>
          </p:cNvSpPr>
          <p:nvPr>
            <p:ph/>
          </p:nvPr>
        </p:nvSpPr>
        <p:spPr>
          <a:xfrm>
            <a:off x="722880" y="2039760"/>
            <a:ext cx="10514880" cy="20041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How can we make memory?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if we could “just” make the electricity go around in a circle until we needed it?</a:t>
            </a:r>
            <a:endParaRPr b="0" lang="en-US" sz="2800" spc="-1" strike="noStrike">
              <a:solidFill>
                <a:srgbClr val="000000"/>
              </a:solidFill>
              <a:latin typeface="Arial"/>
            </a:endParaRPr>
          </a:p>
        </p:txBody>
      </p:sp>
      <p:sp>
        <p:nvSpPr>
          <p:cNvPr id="184" name="Title 1"/>
          <p:cNvSpPr/>
          <p:nvPr/>
        </p:nvSpPr>
        <p:spPr>
          <a:xfrm>
            <a:off x="722880" y="5353200"/>
            <a:ext cx="10514880" cy="1324800"/>
          </a:xfrm>
          <a:prstGeom prst="rect">
            <a:avLst/>
          </a:prstGeom>
          <a:noFill/>
          <a:ln w="0">
            <a:noFill/>
          </a:ln>
        </p:spPr>
        <p:style>
          <a:lnRef idx="0"/>
          <a:fillRef idx="0"/>
          <a:effectRef idx="0"/>
          <a:fontRef idx="minor"/>
        </p:style>
        <p:txBody>
          <a:bodyPr lIns="90000" rIns="90000" tIns="45000" bIns="45000" anchor="ctr">
            <a:normAutofit/>
          </a:bodyPr>
          <a:p>
            <a:pPr>
              <a:lnSpc>
                <a:spcPct val="90000"/>
              </a:lnSpc>
            </a:pPr>
            <a:r>
              <a:rPr b="0" lang="en-US" sz="4400" spc="-1" strike="noStrike">
                <a:solidFill>
                  <a:srgbClr val="000000"/>
                </a:solidFill>
                <a:latin typeface="Calibri Light"/>
                <a:ea typeface="DejaVu Sans"/>
              </a:rPr>
              <a:t>How else could we make memory?</a:t>
            </a:r>
            <a:endParaRPr b="0" lang="en-US" sz="4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PlaceHolder 1"/>
          <p:cNvSpPr>
            <a:spLocks noGrp="1"/>
          </p:cNvSpPr>
          <p:nvPr>
            <p:ph/>
          </p:nvPr>
        </p:nvSpPr>
        <p:spPr>
          <a:xfrm>
            <a:off x="903960" y="754560"/>
            <a:ext cx="10514880" cy="569484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What if we “just” used a little battery to hold a charge rather than having it go in a circle?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That little battery is a capacitor.</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Wait… that seems too simple. What’s the catch?</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catch is the organizational methodology to access a large quantity if memory.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Oh, and leakage…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6"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Leakage</a:t>
            </a:r>
            <a:endParaRPr b="0" lang="en-US" sz="4400" spc="-1" strike="noStrike">
              <a:solidFill>
                <a:srgbClr val="000000"/>
              </a:solidFill>
              <a:latin typeface="Arial"/>
            </a:endParaRPr>
          </a:p>
        </p:txBody>
      </p:sp>
      <p:sp>
        <p:nvSpPr>
          <p:cNvPr id="187"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Capacitors aren’t perfect batteries. They lose charge over (short) time.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loss is not 100% - it drains like a bucket with a leak.</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memory subsystem has to refresh the capacitors by reading and then re-writing them. This happens on a rolling schedule.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This happens outside of the CPU – the memory system has circuits for this. While this is happening, though, the CPU can’t access that bank.</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a:t>
            </a:r>
            <a:r>
              <a:rPr b="0" lang="en-US" sz="4400" spc="-1" strike="noStrike">
                <a:solidFill>
                  <a:srgbClr val="000000"/>
                </a:solidFill>
                <a:latin typeface="Calibri Light"/>
              </a:rPr>
              <a:t>a</a:t>
            </a:r>
            <a:r>
              <a:rPr b="0" lang="en-US" sz="4400" spc="-1" strike="noStrike">
                <a:solidFill>
                  <a:srgbClr val="000000"/>
                </a:solidFill>
                <a:latin typeface="Calibri Light"/>
              </a:rPr>
              <a:t>n</a:t>
            </a:r>
            <a:r>
              <a:rPr b="0" lang="en-US" sz="4400" spc="-1" strike="noStrike">
                <a:solidFill>
                  <a:srgbClr val="000000"/>
                </a:solidFill>
                <a:latin typeface="Calibri Light"/>
              </a:rPr>
              <a:t>u</a:t>
            </a:r>
            <a:r>
              <a:rPr b="0" lang="en-US" sz="4400" spc="-1" strike="noStrike">
                <a:solidFill>
                  <a:srgbClr val="000000"/>
                </a:solidFill>
                <a:latin typeface="Calibri Light"/>
              </a:rPr>
              <a:t>f</a:t>
            </a:r>
            <a:r>
              <a:rPr b="0" lang="en-US" sz="4400" spc="-1" strike="noStrike">
                <a:solidFill>
                  <a:srgbClr val="000000"/>
                </a:solidFill>
                <a:latin typeface="Calibri Light"/>
              </a:rPr>
              <a:t>a</a:t>
            </a:r>
            <a:r>
              <a:rPr b="0" lang="en-US" sz="4400" spc="-1" strike="noStrike">
                <a:solidFill>
                  <a:srgbClr val="000000"/>
                </a:solidFill>
                <a:latin typeface="Calibri Light"/>
              </a:rPr>
              <a:t>c</a:t>
            </a:r>
            <a:r>
              <a:rPr b="0" lang="en-US" sz="4400" spc="-1" strike="noStrike">
                <a:solidFill>
                  <a:srgbClr val="000000"/>
                </a:solidFill>
                <a:latin typeface="Calibri Light"/>
              </a:rPr>
              <a:t>t</a:t>
            </a:r>
            <a:r>
              <a:rPr b="0" lang="en-US" sz="4400" spc="-1" strike="noStrike">
                <a:solidFill>
                  <a:srgbClr val="000000"/>
                </a:solidFill>
                <a:latin typeface="Calibri Light"/>
              </a:rPr>
              <a:t>u</a:t>
            </a:r>
            <a:r>
              <a:rPr b="0" lang="en-US" sz="4400" spc="-1" strike="noStrike">
                <a:solidFill>
                  <a:srgbClr val="000000"/>
                </a:solidFill>
                <a:latin typeface="Calibri Light"/>
              </a:rPr>
              <a:t>r</a:t>
            </a:r>
            <a:r>
              <a:rPr b="0" lang="en-US" sz="4400" spc="-1" strike="noStrike">
                <a:solidFill>
                  <a:srgbClr val="000000"/>
                </a:solidFill>
                <a:latin typeface="Calibri Light"/>
              </a:rPr>
              <a:t>i</a:t>
            </a:r>
            <a:r>
              <a:rPr b="0" lang="en-US" sz="4400" spc="-1" strike="noStrike">
                <a:solidFill>
                  <a:srgbClr val="000000"/>
                </a:solidFill>
                <a:latin typeface="Calibri Light"/>
              </a:rPr>
              <a:t>n</a:t>
            </a:r>
            <a:r>
              <a:rPr b="0" lang="en-US" sz="4400" spc="-1" strike="noStrike">
                <a:solidFill>
                  <a:srgbClr val="000000"/>
                </a:solidFill>
                <a:latin typeface="Calibri Light"/>
              </a:rPr>
              <a:t>g</a:t>
            </a:r>
            <a:r>
              <a:rPr b="0" lang="en-US" sz="4400" spc="-1" strike="noStrike">
                <a:solidFill>
                  <a:srgbClr val="000000"/>
                </a:solidFill>
                <a:latin typeface="Calibri Light"/>
              </a:rPr>
              <a:t> </a:t>
            </a:r>
            <a:r>
              <a:rPr b="0" lang="en-US" sz="4400" spc="-1" strike="noStrike">
                <a:solidFill>
                  <a:srgbClr val="000000"/>
                </a:solidFill>
                <a:latin typeface="Calibri Light"/>
              </a:rPr>
              <a:t>V</a:t>
            </a:r>
            <a:r>
              <a:rPr b="0" lang="en-US" sz="4400" spc="-1" strike="noStrike">
                <a:solidFill>
                  <a:srgbClr val="000000"/>
                </a:solidFill>
                <a:latin typeface="Calibri Light"/>
              </a:rPr>
              <a:t>a</a:t>
            </a:r>
            <a:r>
              <a:rPr b="0" lang="en-US" sz="4400" spc="-1" strike="noStrike">
                <a:solidFill>
                  <a:srgbClr val="000000"/>
                </a:solidFill>
                <a:latin typeface="Calibri Light"/>
              </a:rPr>
              <a:t>r</a:t>
            </a:r>
            <a:r>
              <a:rPr b="0" lang="en-US" sz="4400" spc="-1" strike="noStrike">
                <a:solidFill>
                  <a:srgbClr val="000000"/>
                </a:solidFill>
                <a:latin typeface="Calibri Light"/>
              </a:rPr>
              <a:t>i</a:t>
            </a:r>
            <a:r>
              <a:rPr b="0" lang="en-US" sz="4400" spc="-1" strike="noStrike">
                <a:solidFill>
                  <a:srgbClr val="000000"/>
                </a:solidFill>
                <a:latin typeface="Calibri Light"/>
              </a:rPr>
              <a:t>a</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o</a:t>
            </a:r>
            <a:r>
              <a:rPr b="0" lang="en-US" sz="4400" spc="-1" strike="noStrike">
                <a:solidFill>
                  <a:srgbClr val="000000"/>
                </a:solidFill>
                <a:latin typeface="Calibri Light"/>
              </a:rPr>
              <a:t>n</a:t>
            </a:r>
            <a:endParaRPr b="0" lang="en-US" sz="4400" spc="-1" strike="noStrike">
              <a:solidFill>
                <a:srgbClr val="000000"/>
              </a:solidFill>
              <a:latin typeface="Arial"/>
            </a:endParaRPr>
          </a:p>
        </p:txBody>
      </p:sp>
      <p:sp>
        <p:nvSpPr>
          <p:cNvPr id="189"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fontScale="75000"/>
          </a:bodyPr>
          <a:p>
            <a:pPr indent="0">
              <a:lnSpc>
                <a:spcPct val="90000"/>
              </a:lnSpc>
              <a:spcBef>
                <a:spcPts val="1001"/>
              </a:spcBef>
              <a:buNone/>
              <a:tabLst>
                <a:tab algn="l" pos="0"/>
              </a:tabLst>
            </a:pPr>
            <a:r>
              <a:rPr b="0" lang="en-US" sz="2800" spc="-1" strike="noStrike">
                <a:solidFill>
                  <a:srgbClr val="000000"/>
                </a:solidFill>
                <a:latin typeface="Calibri"/>
              </a:rPr>
              <a:t>DRAM typically updates every 64ms; this is done in staggered banks. While refreshing, the bank is unavailable.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Is every capacitor equally leaky? What if we measured and stored this? Then we could only refresh as necessary.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Further, when you read memory, you drain and refill the capacitors.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if, instead of a rolling refresh, we ordered memory requests to fetch the cells most in need of refresh?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This is all ongoing research…</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0" name="Picture 2" descr="Sam Lucente, Diagram of Dynamic Random-Access Memory Chip (DRAM) (1984), manufacturer: IBM, computer-generated plot on paper, 42 5/16 x 35&quot;"/>
          <p:cNvPicPr/>
          <p:nvPr/>
        </p:nvPicPr>
        <p:blipFill>
          <a:blip r:embed="rId1"/>
          <a:srcRect l="12673" t="0" r="11569" b="0"/>
          <a:stretch/>
        </p:blipFill>
        <p:spPr>
          <a:xfrm rot="5400000">
            <a:off x="2667600" y="-2666520"/>
            <a:ext cx="6857280" cy="12191400"/>
          </a:xfrm>
          <a:prstGeom prst="rect">
            <a:avLst/>
          </a:prstGeom>
          <a:ln w="0">
            <a:noFill/>
          </a:ln>
        </p:spPr>
      </p:pic>
      <p:sp>
        <p:nvSpPr>
          <p:cNvPr id="191" name="Freeform 5"/>
          <p:cNvSpPr/>
          <p:nvPr/>
        </p:nvSpPr>
        <p:spPr>
          <a:xfrm>
            <a:off x="7488720" y="2277720"/>
            <a:ext cx="4702680" cy="4579560"/>
          </a:xfrm>
          <a:custGeom>
            <a:avLst/>
            <a:gdLst>
              <a:gd name="textAreaLeft" fmla="*/ 0 w 4702680"/>
              <a:gd name="textAreaRight" fmla="*/ 4703400 w 4702680"/>
              <a:gd name="textAreaTop" fmla="*/ 0 h 4579560"/>
              <a:gd name="textAreaBottom" fmla="*/ 4580280 h 4579560"/>
            </a:gdLst>
            <a:ahLst/>
            <a:rect l="textAreaLeft" t="textAreaTop" r="textAreaRight" b="textAreaBottom"/>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a:noFill/>
          </a:ln>
        </p:spPr>
        <p:style>
          <a:lnRef idx="0"/>
          <a:fillRef idx="0"/>
          <a:effectRef idx="0"/>
          <a:fontRef idx="minor"/>
        </p:style>
        <p:txBody>
          <a:bodyPr lIns="90000" rIns="90000" tIns="45000" bIns="45000" anchor="t">
            <a:normAutofit/>
          </a:bodyPr>
          <a:p>
            <a:pPr algn="ctr">
              <a:lnSpc>
                <a:spcPct val="100000"/>
              </a:lnSpc>
              <a:spcAft>
                <a:spcPts val="1001"/>
              </a:spcAft>
            </a:pPr>
            <a:endParaRPr b="0" lang="en-US" sz="1600" spc="-1" strike="noStrike" cap="all">
              <a:solidFill>
                <a:srgbClr val="000000"/>
              </a:solidFill>
              <a:latin typeface="Calibri"/>
              <a:ea typeface="DejaVu Sans"/>
            </a:endParaRPr>
          </a:p>
        </p:txBody>
      </p:sp>
      <p:sp>
        <p:nvSpPr>
          <p:cNvPr id="192" name="PlaceHolder 1"/>
          <p:cNvSpPr>
            <a:spLocks noGrp="1"/>
          </p:cNvSpPr>
          <p:nvPr>
            <p:ph type="title"/>
          </p:nvPr>
        </p:nvSpPr>
        <p:spPr>
          <a:xfrm>
            <a:off x="8021880" y="3232080"/>
            <a:ext cx="3851280" cy="1833480"/>
          </a:xfrm>
          <a:prstGeom prst="rect">
            <a:avLst/>
          </a:prstGeom>
          <a:noFill/>
          <a:ln w="0">
            <a:noFill/>
          </a:ln>
        </p:spPr>
        <p:txBody>
          <a:bodyPr lIns="90000" rIns="90000" tIns="45000" bIns="45000" anchor="b">
            <a:normAutofit/>
          </a:bodyPr>
          <a:p>
            <a:pPr indent="0" algn="ctr">
              <a:lnSpc>
                <a:spcPct val="90000"/>
              </a:lnSpc>
              <a:buNone/>
              <a:tabLst>
                <a:tab algn="l" pos="0"/>
              </a:tabLst>
            </a:pPr>
            <a:r>
              <a:rPr b="0" lang="en-US" sz="4000" spc="-1" strike="noStrike">
                <a:solidFill>
                  <a:srgbClr val="000000"/>
                </a:solidFill>
                <a:latin typeface="Calibri Light"/>
              </a:rPr>
              <a:t>M</a:t>
            </a:r>
            <a:r>
              <a:rPr b="0" lang="en-US" sz="4000" spc="-1" strike="noStrike">
                <a:solidFill>
                  <a:srgbClr val="000000"/>
                </a:solidFill>
                <a:latin typeface="Calibri Light"/>
              </a:rPr>
              <a:t>e</a:t>
            </a:r>
            <a:r>
              <a:rPr b="0" lang="en-US" sz="4000" spc="-1" strike="noStrike">
                <a:solidFill>
                  <a:srgbClr val="000000"/>
                </a:solidFill>
                <a:latin typeface="Calibri Light"/>
              </a:rPr>
              <a:t>m</a:t>
            </a:r>
            <a:r>
              <a:rPr b="0" lang="en-US" sz="4000" spc="-1" strike="noStrike">
                <a:solidFill>
                  <a:srgbClr val="000000"/>
                </a:solidFill>
                <a:latin typeface="Calibri Light"/>
              </a:rPr>
              <a:t>o</a:t>
            </a:r>
            <a:r>
              <a:rPr b="0" lang="en-US" sz="4000" spc="-1" strike="noStrike">
                <a:solidFill>
                  <a:srgbClr val="000000"/>
                </a:solidFill>
                <a:latin typeface="Calibri Light"/>
              </a:rPr>
              <a:t>r</a:t>
            </a:r>
            <a:r>
              <a:rPr b="0" lang="en-US" sz="4000" spc="-1" strike="noStrike">
                <a:solidFill>
                  <a:srgbClr val="000000"/>
                </a:solidFill>
                <a:latin typeface="Calibri Light"/>
              </a:rPr>
              <a:t>y</a:t>
            </a:r>
            <a:r>
              <a:rPr b="0" lang="en-US" sz="4000" spc="-1" strike="noStrike">
                <a:solidFill>
                  <a:srgbClr val="000000"/>
                </a:solidFill>
                <a:latin typeface="Calibri Light"/>
              </a:rPr>
              <a:t> </a:t>
            </a:r>
            <a:r>
              <a:rPr b="0" lang="en-US" sz="4000" spc="-1" strike="noStrike">
                <a:solidFill>
                  <a:srgbClr val="000000"/>
                </a:solidFill>
                <a:latin typeface="Calibri Light"/>
              </a:rPr>
              <a:t>O</a:t>
            </a:r>
            <a:r>
              <a:rPr b="0" lang="en-US" sz="4000" spc="-1" strike="noStrike">
                <a:solidFill>
                  <a:srgbClr val="000000"/>
                </a:solidFill>
                <a:latin typeface="Calibri Light"/>
              </a:rPr>
              <a:t>r</a:t>
            </a:r>
            <a:r>
              <a:rPr b="0" lang="en-US" sz="4000" spc="-1" strike="noStrike">
                <a:solidFill>
                  <a:srgbClr val="000000"/>
                </a:solidFill>
                <a:latin typeface="Calibri Light"/>
              </a:rPr>
              <a:t>g</a:t>
            </a:r>
            <a:r>
              <a:rPr b="0" lang="en-US" sz="4000" spc="-1" strike="noStrike">
                <a:solidFill>
                  <a:srgbClr val="000000"/>
                </a:solidFill>
                <a:latin typeface="Calibri Light"/>
              </a:rPr>
              <a:t>a</a:t>
            </a:r>
            <a:r>
              <a:rPr b="0" lang="en-US" sz="4000" spc="-1" strike="noStrike">
                <a:solidFill>
                  <a:srgbClr val="000000"/>
                </a:solidFill>
                <a:latin typeface="Calibri Light"/>
              </a:rPr>
              <a:t>n</a:t>
            </a:r>
            <a:r>
              <a:rPr b="0" lang="en-US" sz="4000" spc="-1" strike="noStrike">
                <a:solidFill>
                  <a:srgbClr val="000000"/>
                </a:solidFill>
                <a:latin typeface="Calibri Light"/>
              </a:rPr>
              <a:t>i</a:t>
            </a:r>
            <a:r>
              <a:rPr b="0" lang="en-US" sz="4000" spc="-1" strike="noStrike">
                <a:solidFill>
                  <a:srgbClr val="000000"/>
                </a:solidFill>
                <a:latin typeface="Calibri Light"/>
              </a:rPr>
              <a:t>z</a:t>
            </a:r>
            <a:r>
              <a:rPr b="0" lang="en-US" sz="4000" spc="-1" strike="noStrike">
                <a:solidFill>
                  <a:srgbClr val="000000"/>
                </a:solidFill>
                <a:latin typeface="Calibri Light"/>
              </a:rPr>
              <a:t>a</a:t>
            </a:r>
            <a:r>
              <a:rPr b="0" lang="en-US" sz="4000" spc="-1" strike="noStrike">
                <a:solidFill>
                  <a:srgbClr val="000000"/>
                </a:solidFill>
                <a:latin typeface="Calibri Light"/>
              </a:rPr>
              <a:t>t</a:t>
            </a:r>
            <a:r>
              <a:rPr b="0" lang="en-US" sz="4000" spc="-1" strike="noStrike">
                <a:solidFill>
                  <a:srgbClr val="000000"/>
                </a:solidFill>
                <a:latin typeface="Calibri Light"/>
              </a:rPr>
              <a:t>i</a:t>
            </a:r>
            <a:r>
              <a:rPr b="0" lang="en-US" sz="4000" spc="-1" strike="noStrike">
                <a:solidFill>
                  <a:srgbClr val="000000"/>
                </a:solidFill>
                <a:latin typeface="Calibri Light"/>
              </a:rPr>
              <a:t>o</a:t>
            </a:r>
            <a:r>
              <a:rPr b="0" lang="en-US" sz="4000" spc="-1" strike="noStrike">
                <a:solidFill>
                  <a:srgbClr val="000000"/>
                </a:solidFill>
                <a:latin typeface="Calibri Light"/>
              </a:rPr>
              <a:t>n</a:t>
            </a:r>
            <a:r>
              <a:rPr b="0" lang="en-US" sz="4000" spc="-1" strike="noStrike">
                <a:solidFill>
                  <a:srgbClr val="000000"/>
                </a:solidFill>
                <a:latin typeface="Calibri Light"/>
              </a:rPr>
              <a:t> </a:t>
            </a:r>
            <a:r>
              <a:rPr b="0" lang="en-US" sz="4000" spc="-1" strike="noStrike">
                <a:solidFill>
                  <a:srgbClr val="000000"/>
                </a:solidFill>
                <a:latin typeface="Calibri Light"/>
              </a:rPr>
              <a:t>a</a:t>
            </a:r>
            <a:r>
              <a:rPr b="0" lang="en-US" sz="4000" spc="-1" strike="noStrike">
                <a:solidFill>
                  <a:srgbClr val="000000"/>
                </a:solidFill>
                <a:latin typeface="Calibri Light"/>
              </a:rPr>
              <a:t>n</a:t>
            </a:r>
            <a:r>
              <a:rPr b="0" lang="en-US" sz="4000" spc="-1" strike="noStrike">
                <a:solidFill>
                  <a:srgbClr val="000000"/>
                </a:solidFill>
                <a:latin typeface="Calibri Light"/>
              </a:rPr>
              <a:t>d</a:t>
            </a:r>
            <a:r>
              <a:rPr b="0" lang="en-US" sz="4000" spc="-1" strike="noStrike">
                <a:solidFill>
                  <a:srgbClr val="000000"/>
                </a:solidFill>
                <a:latin typeface="Calibri Light"/>
              </a:rPr>
              <a:t> </a:t>
            </a:r>
            <a:r>
              <a:rPr b="0" lang="en-US" sz="4000" spc="-1" strike="noStrike">
                <a:solidFill>
                  <a:srgbClr val="000000"/>
                </a:solidFill>
                <a:latin typeface="Calibri Light"/>
              </a:rPr>
              <a:t>T</a:t>
            </a:r>
            <a:r>
              <a:rPr b="0" lang="en-US" sz="4000" spc="-1" strike="noStrike">
                <a:solidFill>
                  <a:srgbClr val="000000"/>
                </a:solidFill>
                <a:latin typeface="Calibri Light"/>
              </a:rPr>
              <a:t>i</a:t>
            </a:r>
            <a:r>
              <a:rPr b="0" lang="en-US" sz="4000" spc="-1" strike="noStrike">
                <a:solidFill>
                  <a:srgbClr val="000000"/>
                </a:solidFill>
                <a:latin typeface="Calibri Light"/>
              </a:rPr>
              <a:t>m</a:t>
            </a:r>
            <a:r>
              <a:rPr b="0" lang="en-US" sz="4000" spc="-1" strike="noStrike">
                <a:solidFill>
                  <a:srgbClr val="000000"/>
                </a:solidFill>
                <a:latin typeface="Calibri Light"/>
              </a:rPr>
              <a:t>i</a:t>
            </a:r>
            <a:r>
              <a:rPr b="0" lang="en-US" sz="4000" spc="-1" strike="noStrike">
                <a:solidFill>
                  <a:srgbClr val="000000"/>
                </a:solidFill>
                <a:latin typeface="Calibri Light"/>
              </a:rPr>
              <a:t>n</a:t>
            </a:r>
            <a:r>
              <a:rPr b="0" lang="en-US" sz="4000" spc="-1" strike="noStrike">
                <a:solidFill>
                  <a:srgbClr val="000000"/>
                </a:solidFill>
                <a:latin typeface="Calibri Light"/>
              </a:rPr>
              <a:t>g</a:t>
            </a:r>
            <a:endParaRPr b="0" lang="en-US" sz="4000" spc="-1" strike="noStrike">
              <a:solidFill>
                <a:srgbClr val="000000"/>
              </a:solidFill>
              <a:latin typeface="Arial"/>
            </a:endParaRPr>
          </a:p>
        </p:txBody>
      </p:sp>
      <p:cxnSp>
        <p:nvCxnSpPr>
          <p:cNvPr id="193" name="Straight Connector 72"/>
          <p:cNvCxnSpPr/>
          <p:nvPr/>
        </p:nvCxnSpPr>
        <p:spPr>
          <a:xfrm>
            <a:off x="9480240" y="5123520"/>
            <a:ext cx="936000" cy="720"/>
          </a:xfrm>
          <a:prstGeom prst="straightConnector1">
            <a:avLst/>
          </a:prstGeom>
          <a:ln cap="sq" w="25400">
            <a:solidFill>
              <a:srgbClr val="262626"/>
            </a:solidFill>
            <a:bevel/>
          </a:ln>
        </p:spPr>
      </p:cxnSp>
      <p:sp>
        <p:nvSpPr>
          <p:cNvPr id="194" name="Title 1"/>
          <p:cNvSpPr/>
          <p:nvPr/>
        </p:nvSpPr>
        <p:spPr>
          <a:xfrm>
            <a:off x="8174520" y="5181480"/>
            <a:ext cx="3647880" cy="1172880"/>
          </a:xfrm>
          <a:prstGeom prst="rect">
            <a:avLst/>
          </a:prstGeom>
          <a:noFill/>
          <a:ln w="0">
            <a:noFill/>
          </a:ln>
        </p:spPr>
        <p:style>
          <a:lnRef idx="0"/>
          <a:fillRef idx="0"/>
          <a:effectRef idx="0"/>
          <a:fontRef idx="minor"/>
        </p:style>
        <p:txBody>
          <a:bodyPr lIns="90000" rIns="90000" tIns="45000" bIns="45000" anchor="b">
            <a:normAutofit fontScale="78000"/>
          </a:bodyPr>
          <a:p>
            <a:pPr algn="ctr">
              <a:lnSpc>
                <a:spcPct val="90000"/>
              </a:lnSpc>
            </a:pPr>
            <a:r>
              <a:rPr b="0" lang="en-US" sz="3600" spc="-1" strike="noStrike">
                <a:solidFill>
                  <a:srgbClr val="000000"/>
                </a:solidFill>
                <a:latin typeface="Calibri Light"/>
                <a:ea typeface="DejaVu Sans"/>
              </a:rPr>
              <a:t>And How it Relates to Building PCs</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454545"/>
        </a:solidFill>
      </p:bgPr>
    </p:bg>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4385160"/>
            <a:ext cx="10922760" cy="1316880"/>
          </a:xfrm>
          <a:prstGeom prst="rect">
            <a:avLst/>
          </a:prstGeom>
          <a:noFill/>
          <a:ln w="0">
            <a:noFill/>
          </a:ln>
        </p:spPr>
        <p:txBody>
          <a:bodyPr lIns="90000" rIns="90000" tIns="45000" bIns="45000" anchor="b">
            <a:normAutofit fontScale="86000"/>
          </a:bodyPr>
          <a:p>
            <a:pPr indent="0">
              <a:lnSpc>
                <a:spcPct val="90000"/>
              </a:lnSpc>
              <a:buNone/>
              <a:tabLst>
                <a:tab algn="l" pos="0"/>
              </a:tabLst>
            </a:pPr>
            <a:r>
              <a:rPr b="0" lang="en-US" sz="6000" spc="-1" strike="noStrike">
                <a:solidFill>
                  <a:srgbClr val="ffffff"/>
                </a:solidFill>
                <a:latin typeface="Calibri Light"/>
              </a:rPr>
              <a:t>F</a:t>
            </a:r>
            <a:r>
              <a:rPr b="0" lang="en-US" sz="6000" spc="-1" strike="noStrike">
                <a:solidFill>
                  <a:srgbClr val="ffffff"/>
                </a:solidFill>
                <a:latin typeface="Calibri Light"/>
              </a:rPr>
              <a:t>r</a:t>
            </a:r>
            <a:r>
              <a:rPr b="0" lang="en-US" sz="6000" spc="-1" strike="noStrike">
                <a:solidFill>
                  <a:srgbClr val="ffffff"/>
                </a:solidFill>
                <a:latin typeface="Calibri Light"/>
              </a:rPr>
              <a:t>o</a:t>
            </a:r>
            <a:r>
              <a:rPr b="0" lang="en-US" sz="6000" spc="-1" strike="noStrike">
                <a:solidFill>
                  <a:srgbClr val="ffffff"/>
                </a:solidFill>
                <a:latin typeface="Calibri Light"/>
              </a:rPr>
              <a:t>m</a:t>
            </a:r>
            <a:r>
              <a:rPr b="0" lang="en-US" sz="6000" spc="-1" strike="noStrike">
                <a:solidFill>
                  <a:srgbClr val="ffffff"/>
                </a:solidFill>
                <a:latin typeface="Calibri Light"/>
              </a:rPr>
              <a:t> </a:t>
            </a:r>
            <a:r>
              <a:rPr b="0" lang="en-US" sz="6000" spc="-1" strike="noStrike">
                <a:solidFill>
                  <a:srgbClr val="ffffff"/>
                </a:solidFill>
                <a:latin typeface="Calibri Light"/>
              </a:rPr>
              <a:t>t</a:t>
            </a:r>
            <a:r>
              <a:rPr b="0" lang="en-US" sz="6000" spc="-1" strike="noStrike">
                <a:solidFill>
                  <a:srgbClr val="ffffff"/>
                </a:solidFill>
                <a:latin typeface="Calibri Light"/>
              </a:rPr>
              <a:t>h</a:t>
            </a:r>
            <a:r>
              <a:rPr b="0" lang="en-US" sz="6000" spc="-1" strike="noStrike">
                <a:solidFill>
                  <a:srgbClr val="ffffff"/>
                </a:solidFill>
                <a:latin typeface="Calibri Light"/>
              </a:rPr>
              <a:t>e</a:t>
            </a:r>
            <a:r>
              <a:rPr b="0" lang="en-US" sz="6000" spc="-1" strike="noStrike">
                <a:solidFill>
                  <a:srgbClr val="ffffff"/>
                </a:solidFill>
                <a:latin typeface="Calibri Light"/>
              </a:rPr>
              <a:t> </a:t>
            </a:r>
            <a:r>
              <a:rPr b="0" lang="en-US" sz="6000" spc="-1" strike="noStrike">
                <a:solidFill>
                  <a:srgbClr val="ffffff"/>
                </a:solidFill>
                <a:latin typeface="Calibri Light"/>
              </a:rPr>
              <a:t>g</a:t>
            </a:r>
            <a:r>
              <a:rPr b="0" lang="en-US" sz="6000" spc="-1" strike="noStrike">
                <a:solidFill>
                  <a:srgbClr val="ffffff"/>
                </a:solidFill>
                <a:latin typeface="Calibri Light"/>
              </a:rPr>
              <a:t>r</a:t>
            </a:r>
            <a:r>
              <a:rPr b="0" lang="en-US" sz="6000" spc="-1" strike="noStrike">
                <a:solidFill>
                  <a:srgbClr val="ffffff"/>
                </a:solidFill>
                <a:latin typeface="Calibri Light"/>
              </a:rPr>
              <a:t>o</a:t>
            </a:r>
            <a:r>
              <a:rPr b="0" lang="en-US" sz="6000" spc="-1" strike="noStrike">
                <a:solidFill>
                  <a:srgbClr val="ffffff"/>
                </a:solidFill>
                <a:latin typeface="Calibri Light"/>
              </a:rPr>
              <a:t>u</a:t>
            </a:r>
            <a:r>
              <a:rPr b="0" lang="en-US" sz="6000" spc="-1" strike="noStrike">
                <a:solidFill>
                  <a:srgbClr val="ffffff"/>
                </a:solidFill>
                <a:latin typeface="Calibri Light"/>
              </a:rPr>
              <a:t>n</a:t>
            </a:r>
            <a:r>
              <a:rPr b="0" lang="en-US" sz="6000" spc="-1" strike="noStrike">
                <a:solidFill>
                  <a:srgbClr val="ffffff"/>
                </a:solidFill>
                <a:latin typeface="Calibri Light"/>
              </a:rPr>
              <a:t>d</a:t>
            </a:r>
            <a:r>
              <a:rPr b="0" lang="en-US" sz="6000" spc="-1" strike="noStrike">
                <a:solidFill>
                  <a:srgbClr val="ffffff"/>
                </a:solidFill>
                <a:latin typeface="Calibri Light"/>
              </a:rPr>
              <a:t>, </a:t>
            </a:r>
            <a:r>
              <a:rPr b="0" lang="en-US" sz="6000" spc="-1" strike="noStrike">
                <a:solidFill>
                  <a:srgbClr val="ffffff"/>
                </a:solidFill>
                <a:latin typeface="Calibri Light"/>
              </a:rPr>
              <a:t>u</a:t>
            </a:r>
            <a:r>
              <a:rPr b="0" lang="en-US" sz="6000" spc="-1" strike="noStrike">
                <a:solidFill>
                  <a:srgbClr val="ffffff"/>
                </a:solidFill>
                <a:latin typeface="Calibri Light"/>
              </a:rPr>
              <a:t>p</a:t>
            </a:r>
            <a:r>
              <a:rPr b="0" lang="en-US" sz="6000" spc="-1" strike="noStrike">
                <a:solidFill>
                  <a:srgbClr val="ffffff"/>
                </a:solidFill>
                <a:latin typeface="Calibri Light"/>
              </a:rPr>
              <a:t> </a:t>
            </a:r>
            <a:r>
              <a:rPr b="0" lang="en-US" sz="6000" spc="-1" strike="noStrike">
                <a:solidFill>
                  <a:srgbClr val="ffffff"/>
                </a:solidFill>
                <a:latin typeface="Calibri Light"/>
              </a:rPr>
              <a:t>(</a:t>
            </a:r>
            <a:r>
              <a:rPr b="0" lang="en-US" sz="6000" spc="-1" strike="noStrike">
                <a:solidFill>
                  <a:srgbClr val="ffffff"/>
                </a:solidFill>
                <a:latin typeface="Calibri Light"/>
              </a:rPr>
              <a:t>l</a:t>
            </a:r>
            <a:r>
              <a:rPr b="0" lang="en-US" sz="6000" spc="-1" strike="noStrike">
                <a:solidFill>
                  <a:srgbClr val="ffffff"/>
                </a:solidFill>
                <a:latin typeface="Calibri Light"/>
              </a:rPr>
              <a:t>i</a:t>
            </a:r>
            <a:r>
              <a:rPr b="0" lang="en-US" sz="6000" spc="-1" strike="noStrike">
                <a:solidFill>
                  <a:srgbClr val="ffffff"/>
                </a:solidFill>
                <a:latin typeface="Calibri Light"/>
              </a:rPr>
              <a:t>t</a:t>
            </a:r>
            <a:r>
              <a:rPr b="0" lang="en-US" sz="6000" spc="-1" strike="noStrike">
                <a:solidFill>
                  <a:srgbClr val="ffffff"/>
                </a:solidFill>
                <a:latin typeface="Calibri Light"/>
              </a:rPr>
              <a:t>e</a:t>
            </a:r>
            <a:r>
              <a:rPr b="0" lang="en-US" sz="6000" spc="-1" strike="noStrike">
                <a:solidFill>
                  <a:srgbClr val="ffffff"/>
                </a:solidFill>
                <a:latin typeface="Calibri Light"/>
              </a:rPr>
              <a:t>r</a:t>
            </a:r>
            <a:r>
              <a:rPr b="0" lang="en-US" sz="6000" spc="-1" strike="noStrike">
                <a:solidFill>
                  <a:srgbClr val="ffffff"/>
                </a:solidFill>
                <a:latin typeface="Calibri Light"/>
              </a:rPr>
              <a:t>a</a:t>
            </a:r>
            <a:r>
              <a:rPr b="0" lang="en-US" sz="6000" spc="-1" strike="noStrike">
                <a:solidFill>
                  <a:srgbClr val="ffffff"/>
                </a:solidFill>
                <a:latin typeface="Calibri Light"/>
              </a:rPr>
              <a:t>l</a:t>
            </a:r>
            <a:r>
              <a:rPr b="0" lang="en-US" sz="6000" spc="-1" strike="noStrike">
                <a:solidFill>
                  <a:srgbClr val="ffffff"/>
                </a:solidFill>
                <a:latin typeface="Calibri Light"/>
              </a:rPr>
              <a:t>l</a:t>
            </a:r>
            <a:r>
              <a:rPr b="0" lang="en-US" sz="6000" spc="-1" strike="noStrike">
                <a:solidFill>
                  <a:srgbClr val="ffffff"/>
                </a:solidFill>
                <a:latin typeface="Calibri Light"/>
              </a:rPr>
              <a:t>y</a:t>
            </a:r>
            <a:r>
              <a:rPr b="0" lang="en-US" sz="6000" spc="-1" strike="noStrike">
                <a:solidFill>
                  <a:srgbClr val="ffffff"/>
                </a:solidFill>
                <a:latin typeface="Calibri Light"/>
              </a:rPr>
              <a:t>)</a:t>
            </a:r>
            <a:endParaRPr b="0" lang="en-US" sz="6000" spc="-1" strike="noStrike">
              <a:solidFill>
                <a:srgbClr val="000000"/>
              </a:solidFill>
              <a:latin typeface="Arial"/>
            </a:endParaRPr>
          </a:p>
        </p:txBody>
      </p:sp>
      <p:pic>
        <p:nvPicPr>
          <p:cNvPr id="196" name="Picture 2" descr="Image result for sand"/>
          <p:cNvPicPr/>
          <p:nvPr/>
        </p:nvPicPr>
        <p:blipFill>
          <a:blip r:embed="rId1"/>
          <a:srcRect l="10277" t="0" r="6220" b="0"/>
          <a:stretch/>
        </p:blipFill>
        <p:spPr>
          <a:xfrm>
            <a:off x="0" y="0"/>
            <a:ext cx="6095160" cy="4251960"/>
          </a:xfrm>
          <a:prstGeom prst="rect">
            <a:avLst/>
          </a:prstGeom>
          <a:ln w="0">
            <a:noFill/>
          </a:ln>
        </p:spPr>
      </p:pic>
      <p:pic>
        <p:nvPicPr>
          <p:cNvPr id="197" name="Picture 4" descr="Image result for silicon wafer"/>
          <p:cNvPicPr/>
          <p:nvPr/>
        </p:nvPicPr>
        <p:blipFill>
          <a:blip r:embed="rId2"/>
          <a:srcRect l="0" t="4089" r="0" b="8703"/>
          <a:stretch/>
        </p:blipFill>
        <p:spPr>
          <a:xfrm>
            <a:off x="6095880" y="-720"/>
            <a:ext cx="6095160" cy="4252320"/>
          </a:xfrm>
          <a:prstGeom prst="rect">
            <a:avLst/>
          </a:prstGeom>
          <a:ln w="0">
            <a:noFill/>
          </a:ln>
        </p:spPr>
      </p:pic>
      <p:cxnSp>
        <p:nvCxnSpPr>
          <p:cNvPr id="198" name="Straight Connector 72"/>
          <p:cNvCxnSpPr/>
          <p:nvPr/>
        </p:nvCxnSpPr>
        <p:spPr>
          <a:xfrm>
            <a:off x="6095880" y="-360"/>
            <a:ext cx="720" cy="4242960"/>
          </a:xfrm>
          <a:prstGeom prst="straightConnector1">
            <a:avLst/>
          </a:prstGeom>
          <a:ln w="101600">
            <a:solidFill>
              <a:srgbClr val="ffffff"/>
            </a:solidFill>
            <a:round/>
          </a:ln>
        </p:spPr>
      </p:cxnSp>
      <p:cxnSp>
        <p:nvCxnSpPr>
          <p:cNvPr id="199" name="Straight Connector 74"/>
          <p:cNvCxnSpPr/>
          <p:nvPr/>
        </p:nvCxnSpPr>
        <p:spPr>
          <a:xfrm>
            <a:off x="0" y="4241880"/>
            <a:ext cx="12192480" cy="720"/>
          </a:xfrm>
          <a:prstGeom prst="straightConnector1">
            <a:avLst/>
          </a:prstGeom>
          <a:ln w="101600">
            <a:solidFill>
              <a:srgbClr val="ffffff"/>
            </a:solidFill>
            <a:round/>
          </a:ln>
        </p:spPr>
      </p:cxn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00" name="Rectangle 70"/>
          <p:cNvSpPr/>
          <p:nvPr/>
        </p:nvSpPr>
        <p:spPr>
          <a:xfrm>
            <a:off x="1440" y="0"/>
            <a:ext cx="12188160" cy="68572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01" name="Rectangle 72"/>
          <p:cNvSpPr/>
          <p:nvPr/>
        </p:nvSpPr>
        <p:spPr>
          <a:xfrm>
            <a:off x="6050520" y="0"/>
            <a:ext cx="6140520" cy="685728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sp>
        <p:nvSpPr>
          <p:cNvPr id="202" name="Freeform: Shape 74"/>
          <p:cNvSpPr/>
          <p:nvPr/>
        </p:nvSpPr>
        <p:spPr>
          <a:xfrm>
            <a:off x="6050520" y="0"/>
            <a:ext cx="4318200" cy="6857280"/>
          </a:xfrm>
          <a:custGeom>
            <a:avLst/>
            <a:gdLst>
              <a:gd name="textAreaLeft" fmla="*/ 0 w 4318200"/>
              <a:gd name="textAreaRight" fmla="*/ 4318920 w 4318200"/>
              <a:gd name="textAreaTop" fmla="*/ 0 h 6857280"/>
              <a:gd name="textAreaBottom" fmla="*/ 6858000 h 6857280"/>
            </a:gdLst>
            <a:ahLst/>
            <a:rect l="textAreaLeft" t="textAreaTop" r="textAreaRight" b="textAreaBottom"/>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endParaRPr b="0" lang="en-US" sz="1800" spc="-1" strike="noStrike">
              <a:solidFill>
                <a:schemeClr val="lt1"/>
              </a:solidFill>
              <a:latin typeface="Calibri"/>
              <a:ea typeface="DejaVu Sans"/>
            </a:endParaRPr>
          </a:p>
        </p:txBody>
      </p:sp>
      <p:pic>
        <p:nvPicPr>
          <p:cNvPr id="203" name="Picture 2" descr="https://images.anandtech.com/doci/3851/DRAM%20Memory%20Topology.png"/>
          <p:cNvPicPr/>
          <p:nvPr/>
        </p:nvPicPr>
        <p:blipFill>
          <a:blip r:embed="rId1"/>
          <a:stretch/>
        </p:blipFill>
        <p:spPr>
          <a:xfrm>
            <a:off x="641880" y="32760"/>
            <a:ext cx="4979880" cy="6869160"/>
          </a:xfrm>
          <a:prstGeom prst="rect">
            <a:avLst/>
          </a:prstGeom>
          <a:ln w="0">
            <a:noFill/>
          </a:ln>
        </p:spPr>
      </p:pic>
      <p:sp>
        <p:nvSpPr>
          <p:cNvPr id="204" name="TextBox 3"/>
          <p:cNvSpPr/>
          <p:nvPr/>
        </p:nvSpPr>
        <p:spPr>
          <a:xfrm>
            <a:off x="6333480" y="97200"/>
            <a:ext cx="5591880" cy="6662880"/>
          </a:xfrm>
          <a:prstGeom prst="rect">
            <a:avLst/>
          </a:prstGeom>
          <a:noFill/>
          <a:ln w="0">
            <a:noFill/>
          </a:ln>
        </p:spPr>
        <p:style>
          <a:lnRef idx="0"/>
          <a:fillRef idx="0"/>
          <a:effectRef idx="0"/>
          <a:fontRef idx="minor"/>
        </p:style>
        <p:txBody>
          <a:bodyPr lIns="90000" rIns="90000" tIns="45000" bIns="45000" anchor="t">
            <a:noAutofit/>
          </a:bodyPr>
          <a:p>
            <a:pPr>
              <a:lnSpc>
                <a:spcPct val="90000"/>
              </a:lnSpc>
              <a:spcAft>
                <a:spcPts val="601"/>
              </a:spcAft>
            </a:pPr>
            <a:r>
              <a:rPr b="0" lang="en-US" sz="3200" spc="-1" strike="noStrike">
                <a:solidFill>
                  <a:srgbClr val="ffffff"/>
                </a:solidFill>
                <a:latin typeface="Calibri"/>
                <a:ea typeface="DejaVu Sans"/>
              </a:rPr>
              <a:t>The CPU requests a single byte (for example) by address. The memory controller assigns, at start up, address ranges to each DIMM. The DIMM is hard wired to split addresses up by chip. </a:t>
            </a:r>
            <a:endParaRPr b="0" lang="en-US" sz="3200" spc="-1" strike="noStrike">
              <a:solidFill>
                <a:srgbClr val="ffffff"/>
              </a:solidFill>
              <a:latin typeface="Arial"/>
            </a:endParaRPr>
          </a:p>
          <a:p>
            <a:pPr>
              <a:lnSpc>
                <a:spcPct val="90000"/>
              </a:lnSpc>
              <a:spcAft>
                <a:spcPts val="601"/>
              </a:spcAft>
            </a:pPr>
            <a:endParaRPr b="0" lang="en-US" sz="3200" spc="-1" strike="noStrike">
              <a:solidFill>
                <a:srgbClr val="ffffff"/>
              </a:solidFill>
              <a:latin typeface="Arial"/>
            </a:endParaRPr>
          </a:p>
          <a:p>
            <a:pPr>
              <a:lnSpc>
                <a:spcPct val="90000"/>
              </a:lnSpc>
              <a:spcAft>
                <a:spcPts val="601"/>
              </a:spcAft>
            </a:pPr>
            <a:r>
              <a:rPr b="0" lang="en-US" sz="3200" spc="-1" strike="noStrike">
                <a:solidFill>
                  <a:srgbClr val="ffffff"/>
                </a:solidFill>
                <a:latin typeface="Calibri"/>
                <a:ea typeface="DejaVu Sans"/>
              </a:rPr>
              <a:t>Each chip contains banks (grids), which have rows and columns. An address is converted to DIMM/chip/bank/row/column, by the hardware (memory controller and DIMM hardware) to get to a single byte.</a:t>
            </a:r>
            <a:endParaRPr b="0" lang="en-US" sz="3200" spc="-1" strike="noStrike">
              <a:solidFill>
                <a:srgbClr val="ffffff"/>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Demultiplexers</a:t>
            </a:r>
            <a:endParaRPr b="0" lang="en-US" sz="4400" spc="-1" strike="noStrike">
              <a:solidFill>
                <a:srgbClr val="000000"/>
              </a:solidFill>
              <a:latin typeface="Arial"/>
            </a:endParaRPr>
          </a:p>
        </p:txBody>
      </p:sp>
      <p:sp>
        <p:nvSpPr>
          <p:cNvPr id="206"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You might wonder how we can take a binary address (say 1010 0101) and convert it to a single row or column line.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 demultiplexer takes N inputs and has 2</a:t>
            </a:r>
            <a:r>
              <a:rPr b="0" lang="en-US" sz="2800" spc="-1" strike="noStrike" baseline="30000">
                <a:solidFill>
                  <a:srgbClr val="000000"/>
                </a:solidFill>
                <a:latin typeface="Calibri"/>
              </a:rPr>
              <a:t>N</a:t>
            </a:r>
            <a:r>
              <a:rPr b="0" lang="en-US" sz="2800" spc="-1" strike="noStrike">
                <a:solidFill>
                  <a:srgbClr val="000000"/>
                </a:solidFill>
                <a:latin typeface="Calibri"/>
              </a:rPr>
              <a:t> outputs.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row and column decoders shown on the previous slide are demultiplexers.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7" name="Picture 3" descr=""/>
          <p:cNvPicPr/>
          <p:nvPr/>
        </p:nvPicPr>
        <p:blipFill>
          <a:blip r:embed="rId1"/>
          <a:stretch/>
        </p:blipFill>
        <p:spPr>
          <a:xfrm>
            <a:off x="266400" y="1433880"/>
            <a:ext cx="11858760" cy="3781440"/>
          </a:xfrm>
          <a:prstGeom prst="rect">
            <a:avLst/>
          </a:prstGeom>
          <a:ln w="0">
            <a:noFill/>
          </a:ln>
        </p:spPr>
      </p:pic>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B</a:t>
            </a:r>
            <a:r>
              <a:rPr b="0" lang="en-US" sz="4400" spc="-1" strike="noStrike">
                <a:solidFill>
                  <a:srgbClr val="000000"/>
                </a:solidFill>
                <a:latin typeface="Calibri Light"/>
              </a:rPr>
              <a:t>a</a:t>
            </a:r>
            <a:r>
              <a:rPr b="0" lang="en-US" sz="4400" spc="-1" strike="noStrike">
                <a:solidFill>
                  <a:srgbClr val="000000"/>
                </a:solidFill>
                <a:latin typeface="Calibri Light"/>
              </a:rPr>
              <a:t>n</a:t>
            </a:r>
            <a:r>
              <a:rPr b="0" lang="en-US" sz="4400" spc="-1" strike="noStrike">
                <a:solidFill>
                  <a:srgbClr val="000000"/>
                </a:solidFill>
                <a:latin typeface="Calibri Light"/>
              </a:rPr>
              <a:t>k</a:t>
            </a:r>
            <a:r>
              <a:rPr b="0" lang="en-US" sz="4400" spc="-1" strike="noStrike">
                <a:solidFill>
                  <a:srgbClr val="000000"/>
                </a:solidFill>
                <a:latin typeface="Calibri Light"/>
              </a:rPr>
              <a:t>s</a:t>
            </a:r>
            <a:endParaRPr b="0" lang="en-US" sz="4400" spc="-1" strike="noStrike">
              <a:solidFill>
                <a:srgbClr val="000000"/>
              </a:solidFill>
              <a:latin typeface="Arial"/>
            </a:endParaRPr>
          </a:p>
        </p:txBody>
      </p:sp>
      <p:sp>
        <p:nvSpPr>
          <p:cNvPr id="209"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DRAM is divided into banks for a </a:t>
            </a:r>
            <a:r>
              <a:rPr b="0" lang="en-US" sz="2800" spc="-1" strike="noStrike">
                <a:solidFill>
                  <a:srgbClr val="000000"/>
                </a:solidFill>
                <a:latin typeface="Calibri"/>
              </a:rPr>
              <a:t>few reasons:</a:t>
            </a:r>
            <a:endParaRPr b="0" lang="en-US" sz="2800" spc="-1" strike="noStrike">
              <a:solidFill>
                <a:srgbClr val="000000"/>
              </a:solidFill>
              <a:latin typeface="Arial"/>
            </a:endParaRPr>
          </a:p>
          <a:p>
            <a:pPr marL="514440" indent="-514440">
              <a:lnSpc>
                <a:spcPct val="90000"/>
              </a:lnSpc>
              <a:spcBef>
                <a:spcPts val="1001"/>
              </a:spcBef>
              <a:buClr>
                <a:srgbClr val="000000"/>
              </a:buClr>
              <a:buFont typeface="Arial"/>
              <a:buAutoNum type="arabicParenR"/>
              <a:tabLst>
                <a:tab algn="l" pos="0"/>
              </a:tabLst>
            </a:pPr>
            <a:r>
              <a:rPr b="0" lang="en-US" sz="2800" spc="-1" strike="noStrike">
                <a:solidFill>
                  <a:srgbClr val="000000"/>
                </a:solidFill>
                <a:latin typeface="Calibri"/>
              </a:rPr>
              <a:t>Refresh is by bank (we will talk </a:t>
            </a:r>
            <a:r>
              <a:rPr b="0" lang="en-US" sz="2800" spc="-1" strike="noStrike">
                <a:solidFill>
                  <a:srgbClr val="000000"/>
                </a:solidFill>
                <a:latin typeface="Calibri"/>
              </a:rPr>
              <a:t>about this later)</a:t>
            </a:r>
            <a:endParaRPr b="0" lang="en-US" sz="2800" spc="-1" strike="noStrike">
              <a:solidFill>
                <a:srgbClr val="000000"/>
              </a:solidFill>
              <a:latin typeface="Arial"/>
            </a:endParaRPr>
          </a:p>
          <a:p>
            <a:pPr marL="514440" indent="-514440">
              <a:lnSpc>
                <a:spcPct val="90000"/>
              </a:lnSpc>
              <a:spcBef>
                <a:spcPts val="1001"/>
              </a:spcBef>
              <a:buClr>
                <a:srgbClr val="000000"/>
              </a:buClr>
              <a:buFont typeface="Arial"/>
              <a:buAutoNum type="arabicParenR"/>
              <a:tabLst>
                <a:tab algn="l" pos="0"/>
              </a:tabLst>
            </a:pPr>
            <a:r>
              <a:rPr b="0" lang="en-US" sz="2800" spc="-1" strike="noStrike">
                <a:solidFill>
                  <a:srgbClr val="000000"/>
                </a:solidFill>
                <a:latin typeface="Calibri"/>
              </a:rPr>
              <a:t>When we aren’t accessing a </a:t>
            </a:r>
            <a:r>
              <a:rPr b="0" lang="en-US" sz="2800" spc="-1" strike="noStrike">
                <a:solidFill>
                  <a:srgbClr val="000000"/>
                </a:solidFill>
                <a:latin typeface="Calibri"/>
              </a:rPr>
              <a:t>bank, we reduce the power to </a:t>
            </a:r>
            <a:r>
              <a:rPr b="0" lang="en-US" sz="2800" spc="-1" strike="noStrike">
                <a:solidFill>
                  <a:srgbClr val="000000"/>
                </a:solidFill>
                <a:latin typeface="Calibri"/>
              </a:rPr>
              <a:t>it – saves heat and power</a:t>
            </a:r>
            <a:endParaRPr b="0" lang="en-US" sz="2800" spc="-1" strike="noStrike">
              <a:solidFill>
                <a:srgbClr val="000000"/>
              </a:solidFill>
              <a:latin typeface="Arial"/>
            </a:endParaRPr>
          </a:p>
          <a:p>
            <a:pPr marL="514440" indent="-514440">
              <a:lnSpc>
                <a:spcPct val="90000"/>
              </a:lnSpc>
              <a:spcBef>
                <a:spcPts val="1001"/>
              </a:spcBef>
              <a:buClr>
                <a:srgbClr val="000000"/>
              </a:buClr>
              <a:buFont typeface="Arial"/>
              <a:buAutoNum type="arabicParenR"/>
              <a:tabLst>
                <a:tab algn="l" pos="0"/>
              </a:tabLst>
            </a:pPr>
            <a:r>
              <a:rPr b="0" lang="en-US" sz="2800" spc="-1" strike="noStrike">
                <a:solidFill>
                  <a:srgbClr val="000000"/>
                </a:solidFill>
                <a:latin typeface="Calibri"/>
              </a:rPr>
              <a:t>Each bank can process a </a:t>
            </a:r>
            <a:r>
              <a:rPr b="0" lang="en-US" sz="2800" spc="-1" strike="noStrike">
                <a:solidFill>
                  <a:srgbClr val="000000"/>
                </a:solidFill>
                <a:latin typeface="Calibri"/>
              </a:rPr>
              <a:t>request (parallelism)</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ROM</a:t>
            </a:r>
            <a:endParaRPr b="0" lang="en-US" sz="4400" spc="-1" strike="noStrike">
              <a:solidFill>
                <a:srgbClr val="000000"/>
              </a:solidFill>
              <a:latin typeface="Arial"/>
            </a:endParaRPr>
          </a:p>
        </p:txBody>
      </p:sp>
      <p:sp>
        <p:nvSpPr>
          <p:cNvPr id="128"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fontScale="95000"/>
          </a:bodyPr>
          <a:p>
            <a:pPr indent="0">
              <a:lnSpc>
                <a:spcPct val="90000"/>
              </a:lnSpc>
              <a:spcBef>
                <a:spcPts val="1001"/>
              </a:spcBef>
              <a:buNone/>
              <a:tabLst>
                <a:tab algn="l" pos="0"/>
              </a:tabLst>
            </a:pPr>
            <a:r>
              <a:rPr b="0" lang="en-US" sz="2800" spc="-1" strike="noStrike">
                <a:solidFill>
                  <a:srgbClr val="000000"/>
                </a:solidFill>
                <a:latin typeface="Calibri"/>
              </a:rPr>
              <a:t>Pressed in a factory, using a mask, just like a CPU</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Great for “this will never, ever change and I need 10,000 of them”</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Used to be used for game cartridges, kernel storage “back in the day”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Much faster than other storage media of the 70’s, 80’s, 90’s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Cheaper than RAM for many years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Box 5"/>
          <p:cNvSpPr/>
          <p:nvPr/>
        </p:nvSpPr>
        <p:spPr>
          <a:xfrm>
            <a:off x="415800" y="197280"/>
            <a:ext cx="11491560" cy="6188040"/>
          </a:xfrm>
          <a:prstGeom prst="rect">
            <a:avLst/>
          </a:prstGeom>
          <a:noFill/>
          <a:ln w="0">
            <a:noFill/>
          </a:ln>
        </p:spPr>
        <p:style>
          <a:lnRef idx="0"/>
          <a:fillRef idx="0"/>
          <a:effectRef idx="0"/>
          <a:fontRef idx="minor"/>
        </p:style>
        <p:txBody>
          <a:bodyPr lIns="90000" rIns="90000" tIns="45000" bIns="45000" anchor="t">
            <a:spAutoFit/>
          </a:bodyPr>
          <a:p>
            <a:pPr>
              <a:lnSpc>
                <a:spcPct val="100000"/>
              </a:lnSpc>
            </a:pPr>
            <a:r>
              <a:rPr b="0" lang="en-US" sz="2000" spc="-1" strike="noStrike">
                <a:solidFill>
                  <a:srgbClr val="000000"/>
                </a:solidFill>
                <a:latin typeface="Calibri"/>
                <a:ea typeface="DejaVu Sans"/>
              </a:rPr>
              <a:t>Each bank has to be opened (enabled); only one can be open at a time. A row is specified at the same time.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The time that this takes is called “tRCD” – Time Row Command.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1" lang="en-US" sz="2000" spc="-1" strike="noStrike">
                <a:solidFill>
                  <a:srgbClr val="000000"/>
                </a:solidFill>
                <a:latin typeface="Calibri"/>
                <a:ea typeface="DejaVu Sans"/>
              </a:rPr>
              <a:t>All times are in clock cycles.</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If a bank is already open, it must be closed. That time is “tRP” – Time Row Precharge.</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Once this is completed, a column can be selected.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The time that this takes is called tCAS – Time Column Address Strobe.</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Once the bank is open, reads and writes take only tCAS time.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The bank then needs to be closed (precharged); this can be combined with the last read/write </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In the worst case, a memory access will require tRP + tRCD + tCAS</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a:p>
            <a:pPr>
              <a:lnSpc>
                <a:spcPct val="100000"/>
              </a:lnSpc>
            </a:pPr>
            <a:r>
              <a:rPr b="0" lang="en-US" sz="2000" spc="-1" strike="noStrike">
                <a:solidFill>
                  <a:srgbClr val="000000"/>
                </a:solidFill>
                <a:latin typeface="Calibri"/>
                <a:ea typeface="DejaVu Sans"/>
              </a:rPr>
              <a:t>Buying memory, you will see a set of timing numbers, something like: 5 - 7 - 6: tCAS - tRCD - tRP</a:t>
            </a:r>
            <a:endParaRPr b="0" lang="en-US" sz="2000" spc="-1" strike="noStrike">
              <a:solidFill>
                <a:srgbClr val="000000"/>
              </a:solidFill>
              <a:latin typeface="Arial"/>
            </a:endParaRPr>
          </a:p>
          <a:p>
            <a:pPr>
              <a:lnSpc>
                <a:spcPct val="100000"/>
              </a:lnSpc>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 question on Performance</a:t>
            </a:r>
            <a:endParaRPr b="0" lang="en-US" sz="4400" spc="-1" strike="noStrike">
              <a:solidFill>
                <a:srgbClr val="000000"/>
              </a:solidFill>
              <a:latin typeface="Arial"/>
            </a:endParaRPr>
          </a:p>
        </p:txBody>
      </p:sp>
      <p:sp>
        <p:nvSpPr>
          <p:cNvPr id="212" name="PlaceHolder 2"/>
          <p:cNvSpPr>
            <a:spLocks noGrp="1"/>
          </p:cNvSpPr>
          <p:nvPr>
            <p:ph/>
          </p:nvPr>
        </p:nvSpPr>
        <p:spPr>
          <a:xfrm>
            <a:off x="1291320" y="2616480"/>
            <a:ext cx="9005400" cy="2243160"/>
          </a:xfrm>
          <a:prstGeom prst="rect">
            <a:avLst/>
          </a:prstGeom>
          <a:noFill/>
          <a:ln w="0">
            <a:noFill/>
          </a:ln>
        </p:spPr>
        <p:txBody>
          <a:bodyPr lIns="90000" rIns="90000" tIns="45000" bIns="45000" anchor="t">
            <a:normAutofit/>
          </a:bodyPr>
          <a:p>
            <a:pPr indent="0">
              <a:lnSpc>
                <a:spcPct val="90000"/>
              </a:lnSpc>
              <a:spcBef>
                <a:spcPts val="1001"/>
              </a:spcBef>
              <a:buNone/>
              <a:tabLst>
                <a:tab algn="l" pos="0"/>
              </a:tabLst>
            </a:pPr>
            <a:r>
              <a:rPr b="0" lang="en-US" sz="4800" spc="-1" strike="noStrike">
                <a:solidFill>
                  <a:srgbClr val="000000"/>
                </a:solidFill>
                <a:latin typeface="Calibri"/>
              </a:rPr>
              <a:t>Given what we just learned about memory performance, how can you optimize memory references?</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C</a:t>
            </a:r>
            <a:r>
              <a:rPr b="0" lang="en-US" sz="4400" spc="-1" strike="noStrike">
                <a:solidFill>
                  <a:srgbClr val="000000"/>
                </a:solidFill>
                <a:latin typeface="Calibri Light"/>
              </a:rPr>
              <a:t>l</a:t>
            </a:r>
            <a:r>
              <a:rPr b="0" lang="en-US" sz="4400" spc="-1" strike="noStrike">
                <a:solidFill>
                  <a:srgbClr val="000000"/>
                </a:solidFill>
                <a:latin typeface="Calibri Light"/>
              </a:rPr>
              <a:t>o</a:t>
            </a:r>
            <a:r>
              <a:rPr b="0" lang="en-US" sz="4400" spc="-1" strike="noStrike">
                <a:solidFill>
                  <a:srgbClr val="000000"/>
                </a:solidFill>
                <a:latin typeface="Calibri Light"/>
              </a:rPr>
              <a:t>c</a:t>
            </a:r>
            <a:r>
              <a:rPr b="0" lang="en-US" sz="4400" spc="-1" strike="noStrike">
                <a:solidFill>
                  <a:srgbClr val="000000"/>
                </a:solidFill>
                <a:latin typeface="Calibri Light"/>
              </a:rPr>
              <a:t>k</a:t>
            </a:r>
            <a:r>
              <a:rPr b="0" lang="en-US" sz="4400" spc="-1" strike="noStrike">
                <a:solidFill>
                  <a:srgbClr val="000000"/>
                </a:solidFill>
                <a:latin typeface="Calibri Light"/>
              </a:rPr>
              <a:t>s</a:t>
            </a:r>
            <a:endParaRPr b="0" lang="en-US" sz="4400" spc="-1" strike="noStrike">
              <a:solidFill>
                <a:srgbClr val="000000"/>
              </a:solidFill>
              <a:latin typeface="Arial"/>
            </a:endParaRPr>
          </a:p>
        </p:txBody>
      </p:sp>
      <p:sp>
        <p:nvSpPr>
          <p:cNvPr id="214" name="PlaceHolder 2"/>
          <p:cNvSpPr>
            <a:spLocks noGrp="1"/>
          </p:cNvSpPr>
          <p:nvPr>
            <p:ph/>
          </p:nvPr>
        </p:nvSpPr>
        <p:spPr>
          <a:xfrm>
            <a:off x="838080" y="1359360"/>
            <a:ext cx="10514880" cy="481716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All (modern) memory runs on a clock, just like the CPU</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 quartz crystal (often) is used to generate a sine wave of power from the constant DC electricity that the power supply provides.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Also like the CPU, we can’t just keep increasing the clock rate – the speed of light in copper over a distance is set.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But, what can we do?</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useBgFill="1">
        <p:nvSpPr>
          <p:cNvPr id="215" name="Rectangle 72"/>
          <p:cNvSpPr/>
          <p:nvPr/>
        </p:nvSpPr>
        <p:spPr>
          <a:xfrm>
            <a:off x="0" y="0"/>
            <a:ext cx="12191400" cy="6857280"/>
          </a:xfrm>
          <a:prstGeom prst="rect">
            <a:avLst/>
          </a:prstGeom>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Gill Sans MT"/>
              <a:ea typeface="DejaVu Sans"/>
            </a:endParaRPr>
          </a:p>
        </p:txBody>
      </p:sp>
      <p:sp>
        <p:nvSpPr>
          <p:cNvPr id="216" name="Rectangle 74"/>
          <p:cNvSpPr/>
          <p:nvPr/>
        </p:nvSpPr>
        <p:spPr>
          <a:xfrm>
            <a:off x="0" y="4172040"/>
            <a:ext cx="12191400" cy="26852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tabLst>
                <a:tab algn="l" pos="0"/>
              </a:tabLst>
            </a:pPr>
            <a:endParaRPr b="0" lang="en-US" sz="1800" spc="-1" strike="noStrike">
              <a:solidFill>
                <a:srgbClr val="ffffff"/>
              </a:solidFill>
              <a:latin typeface="Gill Sans MT"/>
              <a:ea typeface="DejaVu Sans"/>
            </a:endParaRPr>
          </a:p>
        </p:txBody>
      </p:sp>
      <p:pic>
        <p:nvPicPr>
          <p:cNvPr id="217" name="Picture 4" descr="Clock"/>
          <p:cNvPicPr/>
          <p:nvPr/>
        </p:nvPicPr>
        <p:blipFill>
          <a:blip r:embed="rId1"/>
          <a:stretch/>
        </p:blipFill>
        <p:spPr>
          <a:xfrm>
            <a:off x="1479600" y="1121760"/>
            <a:ext cx="9232200" cy="1845720"/>
          </a:xfrm>
          <a:prstGeom prst="rect">
            <a:avLst/>
          </a:prstGeom>
          <a:ln w="0">
            <a:noFill/>
          </a:ln>
        </p:spPr>
      </p:pic>
      <p:sp>
        <p:nvSpPr>
          <p:cNvPr id="218" name="PlaceHolder 1"/>
          <p:cNvSpPr>
            <a:spLocks noGrp="1"/>
          </p:cNvSpPr>
          <p:nvPr>
            <p:ph/>
          </p:nvPr>
        </p:nvSpPr>
        <p:spPr>
          <a:xfrm>
            <a:off x="2276280" y="4889520"/>
            <a:ext cx="7508880" cy="142308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3200" spc="-1" strike="noStrike">
                <a:solidFill>
                  <a:srgbClr val="ffffff"/>
                </a:solidFill>
                <a:latin typeface="Calibri"/>
              </a:rPr>
              <a:t>If you think about a clock in a computer, it is nothing more than a single wire containing a (square-ish)sine wave.</a:t>
            </a:r>
            <a:endParaRPr b="0" lang="en-US" sz="3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Double the Data Rate!</a:t>
            </a:r>
            <a:endParaRPr b="0" lang="en-US" sz="4400" spc="-1" strike="noStrike">
              <a:solidFill>
                <a:srgbClr val="000000"/>
              </a:solidFill>
              <a:latin typeface="Arial"/>
            </a:endParaRPr>
          </a:p>
        </p:txBody>
      </p:sp>
      <p:sp>
        <p:nvSpPr>
          <p:cNvPr id="220"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With better control over the timing of the signals, designers realized that they could send twice as much data using the same clock if they sent data both on the rising and the falling edges of the wave.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This lead to some confusion in the memory industry. In the old days, you could say “100mhz memory” and everyone understood what that meant.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A Kindly Word about Marketing</a:t>
            </a:r>
            <a:endParaRPr b="0" lang="en-US" sz="4400" spc="-1" strike="noStrike">
              <a:solidFill>
                <a:srgbClr val="000000"/>
              </a:solidFill>
              <a:latin typeface="Arial"/>
            </a:endParaRPr>
          </a:p>
        </p:txBody>
      </p:sp>
      <p:sp>
        <p:nvSpPr>
          <p:cNvPr id="222"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DDR memory was sold with two different numbers. These numbers are related but not obviously.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DDR-400 is 200mhz memory that is double data rate. When you transfer 8 bytes at a time (every chip is returning data simultaneously), you can transfer 3,200 MB/s. So DDR400 is also known as PC3200 or PC-3200.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3"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Memory Controllers</a:t>
            </a:r>
            <a:endParaRPr b="0" lang="en-US" sz="4400" spc="-1" strike="noStrike">
              <a:solidFill>
                <a:srgbClr val="000000"/>
              </a:solidFill>
              <a:latin typeface="Arial"/>
            </a:endParaRPr>
          </a:p>
        </p:txBody>
      </p:sp>
      <p:sp>
        <p:nvSpPr>
          <p:cNvPr id="224"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As recently as 5 or 6 years ago, there was a separate chip, called the “northbridge” that handled high speed interfaces (GPU, memory, PCI-E) and their access from the CPU.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Modern architectures have moved away from this toward integrating the memory controller into the CPU</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 Parallelism</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 Less distance, cost</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 Modularity wasn’t a huge benefit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What does the memory controller do (wherever it is)?</a:t>
            </a:r>
            <a:endParaRPr b="0" lang="en-US" sz="4400" spc="-1" strike="noStrike">
              <a:solidFill>
                <a:srgbClr val="000000"/>
              </a:solidFill>
              <a:latin typeface="Arial"/>
            </a:endParaRPr>
          </a:p>
        </p:txBody>
      </p:sp>
      <p:sp>
        <p:nvSpPr>
          <p:cNvPr id="226"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On startup, the memory controller queries the memory slots to find memory in the system.</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memory controller dynamically configures itself to route ranges of address blocks to memory slots.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memory controller ensures that the memory gets refreshed and it can reorder memory accesses to increase performance.</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PlaceHolder 1"/>
          <p:cNvSpPr>
            <a:spLocks noGrp="1"/>
          </p:cNvSpPr>
          <p:nvPr>
            <p:ph type="title"/>
          </p:nvPr>
        </p:nvSpPr>
        <p:spPr>
          <a:xfrm>
            <a:off x="0" y="119520"/>
            <a:ext cx="12191400" cy="573120"/>
          </a:xfrm>
          <a:prstGeom prst="rect">
            <a:avLst/>
          </a:prstGeom>
          <a:noFill/>
          <a:ln w="0">
            <a:noFill/>
          </a:ln>
        </p:spPr>
        <p:txBody>
          <a:bodyPr lIns="90000" rIns="90000" tIns="45000" bIns="45000" anchor="ctr">
            <a:normAutofit fontScale="80000"/>
          </a:bodyPr>
          <a:p>
            <a:pPr indent="0" algn="ctr">
              <a:lnSpc>
                <a:spcPct val="90000"/>
              </a:lnSpc>
              <a:buNone/>
              <a:tabLst>
                <a:tab algn="l" pos="0"/>
              </a:tabLst>
            </a:pPr>
            <a:r>
              <a:rPr b="0" lang="en-US" sz="4400" spc="-1" strike="noStrike">
                <a:solidFill>
                  <a:srgbClr val="000000"/>
                </a:solidFill>
                <a:latin typeface="Calibri Light"/>
              </a:rPr>
              <a:t>S</a:t>
            </a:r>
            <a:r>
              <a:rPr b="0" lang="en-US" sz="4400" spc="-1" strike="noStrike">
                <a:solidFill>
                  <a:srgbClr val="000000"/>
                </a:solidFill>
                <a:latin typeface="Calibri Light"/>
              </a:rPr>
              <a:t>e</a:t>
            </a:r>
            <a:r>
              <a:rPr b="0" lang="en-US" sz="4400" spc="-1" strike="noStrike">
                <a:solidFill>
                  <a:srgbClr val="000000"/>
                </a:solidFill>
                <a:latin typeface="Calibri Light"/>
              </a:rPr>
              <a:t>l</a:t>
            </a:r>
            <a:r>
              <a:rPr b="0" lang="en-US" sz="4400" spc="-1" strike="noStrike">
                <a:solidFill>
                  <a:srgbClr val="000000"/>
                </a:solidFill>
                <a:latin typeface="Calibri Light"/>
              </a:rPr>
              <a:t>e</a:t>
            </a:r>
            <a:r>
              <a:rPr b="0" lang="en-US" sz="4400" spc="-1" strike="noStrike">
                <a:solidFill>
                  <a:srgbClr val="000000"/>
                </a:solidFill>
                <a:latin typeface="Calibri Light"/>
              </a:rPr>
              <a:t>c</a:t>
            </a:r>
            <a:r>
              <a:rPr b="0" lang="en-US" sz="4400" spc="-1" strike="noStrike">
                <a:solidFill>
                  <a:srgbClr val="000000"/>
                </a:solidFill>
                <a:latin typeface="Calibri Light"/>
              </a:rPr>
              <a:t>t</a:t>
            </a:r>
            <a:r>
              <a:rPr b="0" lang="en-US" sz="4400" spc="-1" strike="noStrike">
                <a:solidFill>
                  <a:srgbClr val="000000"/>
                </a:solidFill>
                <a:latin typeface="Calibri Light"/>
              </a:rPr>
              <a:t> </a:t>
            </a:r>
            <a:r>
              <a:rPr b="0" lang="en-US" sz="4400" spc="-1" strike="noStrike">
                <a:solidFill>
                  <a:srgbClr val="000000"/>
                </a:solidFill>
                <a:latin typeface="Calibri Light"/>
              </a:rPr>
              <a:t>P</a:t>
            </a:r>
            <a:r>
              <a:rPr b="0" lang="en-US" sz="4400" spc="-1" strike="noStrike">
                <a:solidFill>
                  <a:srgbClr val="000000"/>
                </a:solidFill>
                <a:latin typeface="Calibri Light"/>
              </a:rPr>
              <a:t>o</a:t>
            </a:r>
            <a:r>
              <a:rPr b="0" lang="en-US" sz="4400" spc="-1" strike="noStrike">
                <a:solidFill>
                  <a:srgbClr val="000000"/>
                </a:solidFill>
                <a:latin typeface="Calibri Light"/>
              </a:rPr>
              <a:t>r</a:t>
            </a:r>
            <a:r>
              <a:rPr b="0" lang="en-US" sz="4400" spc="-1" strike="noStrike">
                <a:solidFill>
                  <a:srgbClr val="000000"/>
                </a:solidFill>
                <a:latin typeface="Calibri Light"/>
              </a:rPr>
              <a:t>t</a:t>
            </a:r>
            <a:r>
              <a:rPr b="0" lang="en-US" sz="4400" spc="-1" strike="noStrike">
                <a:solidFill>
                  <a:srgbClr val="000000"/>
                </a:solidFill>
                <a:latin typeface="Calibri Light"/>
              </a:rPr>
              <a:t>i</a:t>
            </a:r>
            <a:r>
              <a:rPr b="0" lang="en-US" sz="4400" spc="-1" strike="noStrike">
                <a:solidFill>
                  <a:srgbClr val="000000"/>
                </a:solidFill>
                <a:latin typeface="Calibri Light"/>
              </a:rPr>
              <a:t>o</a:t>
            </a:r>
            <a:r>
              <a:rPr b="0" lang="en-US" sz="4400" spc="-1" strike="noStrike">
                <a:solidFill>
                  <a:srgbClr val="000000"/>
                </a:solidFill>
                <a:latin typeface="Calibri Light"/>
              </a:rPr>
              <a:t>n</a:t>
            </a:r>
            <a:r>
              <a:rPr b="0" lang="en-US" sz="4400" spc="-1" strike="noStrike">
                <a:solidFill>
                  <a:srgbClr val="000000"/>
                </a:solidFill>
                <a:latin typeface="Calibri Light"/>
              </a:rPr>
              <a:t>s</a:t>
            </a:r>
            <a:r>
              <a:rPr b="0" lang="en-US" sz="4400" spc="-1" strike="noStrike">
                <a:solidFill>
                  <a:srgbClr val="000000"/>
                </a:solidFill>
                <a:latin typeface="Calibri Light"/>
              </a:rPr>
              <a:t> </a:t>
            </a:r>
            <a:r>
              <a:rPr b="0" lang="en-US" sz="4400" spc="-1" strike="noStrike">
                <a:solidFill>
                  <a:srgbClr val="000000"/>
                </a:solidFill>
                <a:latin typeface="Calibri Light"/>
              </a:rPr>
              <a:t>o</a:t>
            </a:r>
            <a:r>
              <a:rPr b="0" lang="en-US" sz="4400" spc="-1" strike="noStrike">
                <a:solidFill>
                  <a:srgbClr val="000000"/>
                </a:solidFill>
                <a:latin typeface="Calibri Light"/>
              </a:rPr>
              <a:t>f</a:t>
            </a:r>
            <a:r>
              <a:rPr b="0" lang="en-US" sz="4400" spc="-1" strike="noStrike">
                <a:solidFill>
                  <a:srgbClr val="000000"/>
                </a:solidFill>
                <a:latin typeface="Calibri Light"/>
              </a:rPr>
              <a:t> </a:t>
            </a:r>
            <a:r>
              <a:rPr b="0" lang="en-US" sz="4400" spc="-1" strike="noStrike">
                <a:solidFill>
                  <a:srgbClr val="000000"/>
                </a:solidFill>
                <a:latin typeface="Calibri Light"/>
              </a:rPr>
              <a:t>t</a:t>
            </a:r>
            <a:r>
              <a:rPr b="0" lang="en-US" sz="4400" spc="-1" strike="noStrike">
                <a:solidFill>
                  <a:srgbClr val="000000"/>
                </a:solidFill>
                <a:latin typeface="Calibri Light"/>
              </a:rPr>
              <a:t>h</a:t>
            </a:r>
            <a:r>
              <a:rPr b="0" lang="en-US" sz="4400" spc="-1" strike="noStrike">
                <a:solidFill>
                  <a:srgbClr val="000000"/>
                </a:solidFill>
                <a:latin typeface="Calibri Light"/>
              </a:rPr>
              <a:t>e</a:t>
            </a:r>
            <a:r>
              <a:rPr b="0" lang="en-US" sz="4400" spc="-1" strike="noStrike">
                <a:solidFill>
                  <a:srgbClr val="000000"/>
                </a:solidFill>
                <a:latin typeface="Calibri Light"/>
              </a:rPr>
              <a:t> </a:t>
            </a:r>
            <a:r>
              <a:rPr b="0" lang="en-US" sz="4400" spc="-1" strike="noStrike">
                <a:solidFill>
                  <a:srgbClr val="000000"/>
                </a:solidFill>
                <a:latin typeface="Calibri Light"/>
              </a:rPr>
              <a:t>A</a:t>
            </a:r>
            <a:r>
              <a:rPr b="0" lang="en-US" sz="4400" spc="-1" strike="noStrike">
                <a:solidFill>
                  <a:srgbClr val="000000"/>
                </a:solidFill>
                <a:latin typeface="Calibri Light"/>
              </a:rPr>
              <a:t>M</a:t>
            </a:r>
            <a:r>
              <a:rPr b="0" lang="en-US" sz="4400" spc="-1" strike="noStrike">
                <a:solidFill>
                  <a:srgbClr val="000000"/>
                </a:solidFill>
                <a:latin typeface="Calibri Light"/>
              </a:rPr>
              <a:t>3</a:t>
            </a:r>
            <a:r>
              <a:rPr b="0" lang="en-US" sz="4400" spc="-1" strike="noStrike">
                <a:solidFill>
                  <a:srgbClr val="000000"/>
                </a:solidFill>
                <a:latin typeface="Calibri Light"/>
              </a:rPr>
              <a:t> </a:t>
            </a:r>
            <a:r>
              <a:rPr b="0" lang="en-US" sz="4400" spc="-1" strike="noStrike">
                <a:solidFill>
                  <a:srgbClr val="000000"/>
                </a:solidFill>
                <a:latin typeface="Calibri Light"/>
              </a:rPr>
              <a:t>p</a:t>
            </a:r>
            <a:r>
              <a:rPr b="0" lang="en-US" sz="4400" spc="-1" strike="noStrike">
                <a:solidFill>
                  <a:srgbClr val="000000"/>
                </a:solidFill>
                <a:latin typeface="Calibri Light"/>
              </a:rPr>
              <a:t>i</a:t>
            </a:r>
            <a:r>
              <a:rPr b="0" lang="en-US" sz="4400" spc="-1" strike="noStrike">
                <a:solidFill>
                  <a:srgbClr val="000000"/>
                </a:solidFill>
                <a:latin typeface="Calibri Light"/>
              </a:rPr>
              <a:t>n</a:t>
            </a:r>
            <a:r>
              <a:rPr b="0" lang="en-US" sz="4400" spc="-1" strike="noStrike">
                <a:solidFill>
                  <a:srgbClr val="000000"/>
                </a:solidFill>
                <a:latin typeface="Calibri Light"/>
              </a:rPr>
              <a:t>o</a:t>
            </a:r>
            <a:r>
              <a:rPr b="0" lang="en-US" sz="4400" spc="-1" strike="noStrike">
                <a:solidFill>
                  <a:srgbClr val="000000"/>
                </a:solidFill>
                <a:latin typeface="Calibri Light"/>
              </a:rPr>
              <a:t>u</a:t>
            </a:r>
            <a:r>
              <a:rPr b="0" lang="en-US" sz="4400" spc="-1" strike="noStrike">
                <a:solidFill>
                  <a:srgbClr val="000000"/>
                </a:solidFill>
                <a:latin typeface="Calibri Light"/>
              </a:rPr>
              <a:t>t</a:t>
            </a:r>
            <a:endParaRPr b="0" lang="en-US" sz="4400" spc="-1" strike="noStrike">
              <a:solidFill>
                <a:srgbClr val="000000"/>
              </a:solidFill>
              <a:latin typeface="Arial"/>
            </a:endParaRPr>
          </a:p>
        </p:txBody>
      </p:sp>
      <p:sp>
        <p:nvSpPr>
          <p:cNvPr id="228" name="PlaceHolder 2"/>
          <p:cNvSpPr>
            <a:spLocks noGrp="1"/>
          </p:cNvSpPr>
          <p:nvPr>
            <p:ph/>
          </p:nvPr>
        </p:nvSpPr>
        <p:spPr>
          <a:xfrm>
            <a:off x="74160" y="757800"/>
            <a:ext cx="11985480" cy="6099480"/>
          </a:xfrm>
          <a:prstGeom prst="rect">
            <a:avLst/>
          </a:prstGeom>
          <a:noFill/>
          <a:ln w="0">
            <a:noFill/>
          </a:ln>
        </p:spPr>
        <p:txBody>
          <a:bodyPr lIns="90000" rIns="90000" tIns="45000" bIns="45000" anchor="t">
            <a:normAutofit/>
          </a:bodyPr>
          <a:p>
            <a:pPr indent="0">
              <a:lnSpc>
                <a:spcPct val="90000"/>
              </a:lnSpc>
              <a:spcBef>
                <a:spcPts val="1001"/>
              </a:spcBef>
              <a:buNone/>
              <a:tabLst>
                <a:tab algn="l" pos="0"/>
              </a:tabLst>
            </a:pPr>
            <a:r>
              <a:rPr b="0" lang="en-US" sz="2800" spc="-1" strike="noStrike">
                <a:solidFill>
                  <a:srgbClr val="000000"/>
                </a:solidFill>
                <a:latin typeface="Calibri"/>
              </a:rPr>
              <a:t>MA_CLK_H/L[7:0],MB_CLK_H/L[7:0]</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Differential Clock</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MA[01]_CS_L[1:0],MB[01]_CS_L[1:0]</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Chip Selects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MA_CKE[1:0], MB_CKE[1:0]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Clock Enable</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MA_DQS_H/L[8:0],MB_DQS_H/L[8:0]</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Differential Data Strobe</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MA_DATA[63:0],MB_DATA[63:0]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Interface Data Bus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MA_DM[8:0], MB_DM[8:0]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Data Mask Bits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MA_CHECK[7:0],MB_CHECK[7:0]</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Interface ECC Check Bits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MA_RAS_L, MB_RAS_L</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Row Address Strobe</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MA_CAS_L, MB_CAS_L</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Column Address Strobe</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MA_WE_L, MB_WE_L</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	</a:t>
            </a:r>
            <a:r>
              <a:rPr b="0" lang="en-US" sz="2800" spc="-1" strike="noStrike">
                <a:solidFill>
                  <a:srgbClr val="000000"/>
                </a:solidFill>
                <a:latin typeface="Calibri"/>
              </a:rPr>
              <a:t>DRAM Write Enable</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MA_ADD[15:0],MB_ADD[15:0]</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Column/Row Address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highlight>
                  <a:srgbClr val="ffff00"/>
                </a:highlight>
                <a:latin typeface="Calibri"/>
              </a:rPr>
              <a:t>MA_BANK[2:0],MB_BANK[2:0]</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	</a:t>
            </a:r>
            <a:r>
              <a:rPr b="0" lang="en-US" sz="2800" spc="-1" strike="noStrike">
                <a:solidFill>
                  <a:srgbClr val="000000"/>
                </a:solidFill>
                <a:highlight>
                  <a:srgbClr val="ffff00"/>
                </a:highlight>
                <a:latin typeface="Calibri"/>
              </a:rPr>
              <a:t>DRAM Bank Address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Server (mostly) memory</a:t>
            </a:r>
            <a:endParaRPr b="0" lang="en-US" sz="4400" spc="-1" strike="noStrike">
              <a:solidFill>
                <a:srgbClr val="000000"/>
              </a:solidFill>
              <a:latin typeface="Arial"/>
            </a:endParaRPr>
          </a:p>
        </p:txBody>
      </p:sp>
      <p:sp>
        <p:nvSpPr>
          <p:cNvPr id="230"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Errors happen. </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Sometimes a cosmic ray hits your memory and flips a bit (seriously!).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On our desktops and laptops, we grumble about Microsoft, Apple or Linux, restart the app/computer and move on with our day.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happens if this happens on the Blackboard server at 11:59PM?</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PROM (no, not the dance…)</a:t>
            </a:r>
            <a:endParaRPr b="0" lang="en-US" sz="4400" spc="-1" strike="noStrike">
              <a:solidFill>
                <a:srgbClr val="000000"/>
              </a:solidFill>
              <a:latin typeface="Arial"/>
            </a:endParaRPr>
          </a:p>
        </p:txBody>
      </p:sp>
      <p:sp>
        <p:nvSpPr>
          <p:cNvPr id="130"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Imagine a grid of fuses, at the chip level</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 PROM programmer is a machine that burns out SOME of those fuses. Blown out fuses are “0” and intact fuses are “1”</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You can’t reprogram a PROM (how would you replace the fuses?) – you write to it once, ever.</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Great for low quantities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1"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Parity</a:t>
            </a:r>
            <a:endParaRPr b="0" lang="en-US" sz="4400" spc="-1" strike="noStrike">
              <a:solidFill>
                <a:srgbClr val="000000"/>
              </a:solidFill>
              <a:latin typeface="Arial"/>
            </a:endParaRPr>
          </a:p>
        </p:txBody>
      </p:sp>
      <p:sp>
        <p:nvSpPr>
          <p:cNvPr id="232"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fontScale="85000"/>
          </a:bodyPr>
          <a:p>
            <a:pPr indent="0">
              <a:lnSpc>
                <a:spcPct val="90000"/>
              </a:lnSpc>
              <a:spcBef>
                <a:spcPts val="1001"/>
              </a:spcBef>
              <a:buNone/>
              <a:tabLst>
                <a:tab algn="l" pos="0"/>
              </a:tabLst>
            </a:pPr>
            <a:r>
              <a:rPr b="0" lang="en-US" sz="2800" spc="-1" strike="noStrike">
                <a:solidFill>
                  <a:srgbClr val="000000"/>
                </a:solidFill>
                <a:latin typeface="Calibri"/>
              </a:rPr>
              <a:t>Parity, overall, is a technique to determine that a data transfer is correct. It is used in telecommunications as well as in memory.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 ninth bit is added to each byte. The hardware designers decide to use either even or odd parity (it doesn’t matter). If even parity is used, the 8 bits of data PLUS the parity bit must be an even number of bits. So if the data is 0101 1010, parity is 0; if the data is 0000 0001, parity is 1.</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If a single bit of data is changed, parity will detect it (but can’t fix it).</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are the downsides to parity?</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ECC</a:t>
            </a:r>
            <a:endParaRPr b="0" lang="en-US" sz="4400" spc="-1" strike="noStrike">
              <a:solidFill>
                <a:srgbClr val="000000"/>
              </a:solidFill>
              <a:latin typeface="Arial"/>
            </a:endParaRPr>
          </a:p>
        </p:txBody>
      </p:sp>
      <p:sp>
        <p:nvSpPr>
          <p:cNvPr id="234"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ECC or Error Correcting Code memory uses additional bits and some advanced algorithms (Hamming Code or Triple Modular Redundancy) to not only detect errors, but to fix single bit errors.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Often, the cost of ECC memory (1/2 more for one example) outweighs the value for many organizations/systems.</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Multiported memory</a:t>
            </a:r>
            <a:endParaRPr b="0" lang="en-US" sz="4400" spc="-1" strike="noStrike">
              <a:solidFill>
                <a:srgbClr val="000000"/>
              </a:solidFill>
              <a:latin typeface="Arial"/>
            </a:endParaRPr>
          </a:p>
        </p:txBody>
      </p:sp>
      <p:sp>
        <p:nvSpPr>
          <p:cNvPr id="236"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It is possible to create memory that can be read from by more than one system at a time. Later, when we are talking about CPUs that can do more than one thing at a time, “why” will become more obvious.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How do we handle 2 or more systems trying to </a:t>
            </a:r>
            <a:r>
              <a:rPr b="1" lang="en-US" sz="2800" spc="-1" strike="noStrike">
                <a:solidFill>
                  <a:srgbClr val="000000"/>
                </a:solidFill>
                <a:latin typeface="Calibri"/>
              </a:rPr>
              <a:t>write</a:t>
            </a:r>
            <a:r>
              <a:rPr b="0" lang="en-US" sz="2800" spc="-1" strike="noStrike">
                <a:solidFill>
                  <a:srgbClr val="000000"/>
                </a:solidFill>
                <a:latin typeface="Calibri"/>
              </a:rPr>
              <a:t> to the same memory at the same time? By preventing it in hardware.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Some memory time shares the memory. This works if memory access time is shorter than a clock cycle.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Performance in 2018</a:t>
            </a:r>
            <a:endParaRPr b="0" lang="en-US" sz="4400" spc="-1" strike="noStrike">
              <a:solidFill>
                <a:srgbClr val="000000"/>
              </a:solidFill>
              <a:latin typeface="Arial"/>
            </a:endParaRPr>
          </a:p>
        </p:txBody>
      </p:sp>
      <p:sp>
        <p:nvSpPr>
          <p:cNvPr id="238"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The fastest ram I could find for sale is DDR4-4600.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I/O bus clock speed is 2.3ghz.</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The internal clock is ~600mhz.</a:t>
            </a:r>
            <a:endParaRPr b="0" lang="en-US" sz="2800" spc="-1" strike="noStrike">
              <a:solidFill>
                <a:srgbClr val="000000"/>
              </a:solidFill>
              <a:latin typeface="Arial"/>
            </a:endParaRPr>
          </a:p>
          <a:p>
            <a:pPr indent="0">
              <a:lnSpc>
                <a:spcPct val="90000"/>
              </a:lnSpc>
              <a:spcBef>
                <a:spcPts val="1001"/>
              </a:spcBef>
              <a:buNone/>
              <a:tabLst>
                <a:tab algn="l" pos="0"/>
              </a:tabLst>
            </a:pPr>
            <a:r>
              <a:rPr b="1" i="1" lang="en-US" sz="2800" spc="-1" strike="noStrike" u="sng">
                <a:solidFill>
                  <a:srgbClr val="000000"/>
                </a:solidFill>
                <a:uFillTx/>
                <a:latin typeface="Calibri"/>
              </a:rPr>
              <a:t>Peak</a:t>
            </a:r>
            <a:r>
              <a:rPr b="0" lang="en-US" sz="2800" spc="-1" strike="noStrike">
                <a:solidFill>
                  <a:srgbClr val="000000"/>
                </a:solidFill>
                <a:latin typeface="Calibri"/>
              </a:rPr>
              <a:t> transfer is 36.8 GB/s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If an average x64 instruction is 4 bytes long (varies)</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A 4ghz processor requires 16GB/second/core just for code. </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if I have 4 or 8 or 32 cores?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9"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Performance Trends</a:t>
            </a:r>
            <a:endParaRPr b="0" lang="en-US" sz="4400" spc="-1" strike="noStrike">
              <a:solidFill>
                <a:srgbClr val="000000"/>
              </a:solidFill>
              <a:latin typeface="Arial"/>
            </a:endParaRPr>
          </a:p>
        </p:txBody>
      </p:sp>
      <p:sp>
        <p:nvSpPr>
          <p:cNvPr id="240" name="PlaceHolder 2"/>
          <p:cNvSpPr>
            <a:spLocks noGrp="1"/>
          </p:cNvSpPr>
          <p:nvPr>
            <p:ph/>
          </p:nvPr>
        </p:nvSpPr>
        <p:spPr>
          <a:xfrm>
            <a:off x="838080" y="1825560"/>
            <a:ext cx="10514880" cy="4350600"/>
          </a:xfrm>
          <a:prstGeom prst="rect">
            <a:avLst/>
          </a:prstGeom>
          <a:noFill/>
          <a:ln w="0">
            <a:noFill/>
          </a:ln>
        </p:spPr>
        <p:txBody>
          <a:bodyPr lIns="90000" rIns="90000" tIns="45000" bIns="45000" anchor="t">
            <a:normAutofit fontScale="95000"/>
          </a:bodyPr>
          <a:p>
            <a:pPr indent="0">
              <a:lnSpc>
                <a:spcPct val="90000"/>
              </a:lnSpc>
              <a:spcBef>
                <a:spcPts val="1001"/>
              </a:spcBef>
              <a:buNone/>
              <a:tabLst>
                <a:tab algn="l" pos="0"/>
              </a:tabLst>
            </a:pPr>
            <a:r>
              <a:rPr b="0" lang="en-US" sz="2800" spc="-1" strike="noStrike">
                <a:solidFill>
                  <a:srgbClr val="000000"/>
                </a:solidFill>
                <a:latin typeface="Calibri"/>
              </a:rPr>
              <a:t>Over the last 20 years, memory capacity has grown by &gt; 100 X</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Over the last 20 years, memory bandwidth has grown by &gt; 20 X</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And leveled off in recent years…</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Over the last 20 years, memory latency has improved by 1.3 X</a:t>
            </a: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	</a:t>
            </a:r>
            <a:r>
              <a:rPr b="0" lang="en-US" sz="2800" spc="-1" strike="noStrike">
                <a:solidFill>
                  <a:srgbClr val="000000"/>
                </a:solidFill>
                <a:latin typeface="Calibri"/>
              </a:rPr>
              <a:t>And has been flat for a long time…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Memory access consumes 1,000X more power than addition!</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PlaceHolder 1"/>
          <p:cNvSpPr>
            <a:spLocks noGrp="1"/>
          </p:cNvSpPr>
          <p:nvPr>
            <p:ph type="title"/>
          </p:nvPr>
        </p:nvSpPr>
        <p:spPr>
          <a:xfrm>
            <a:off x="655200" y="365040"/>
            <a:ext cx="5119560" cy="1692000"/>
          </a:xfrm>
          <a:prstGeom prst="rect">
            <a:avLst/>
          </a:prstGeom>
          <a:noFill/>
          <a:ln w="0">
            <a:noFill/>
          </a:ln>
        </p:spPr>
        <p:txBody>
          <a:bodyPr lIns="90000" rIns="90000" tIns="45000" bIns="45000" anchor="ctr">
            <a:normAutofit/>
          </a:bodyPr>
          <a:p>
            <a:pPr indent="0">
              <a:lnSpc>
                <a:spcPct val="90000"/>
              </a:lnSpc>
              <a:buNone/>
              <a:tabLst>
                <a:tab algn="l" pos="0"/>
              </a:tabLst>
            </a:pPr>
            <a:r>
              <a:rPr b="0" lang="en-US" sz="4400" spc="-1" strike="noStrike">
                <a:solidFill>
                  <a:srgbClr val="000000"/>
                </a:solidFill>
                <a:latin typeface="Calibri Light"/>
              </a:rPr>
              <a:t>E</a:t>
            </a:r>
            <a:r>
              <a:rPr b="0" lang="en-US" sz="4400" spc="-1" strike="noStrike">
                <a:solidFill>
                  <a:srgbClr val="000000"/>
                </a:solidFill>
                <a:latin typeface="Calibri Light"/>
              </a:rPr>
              <a:t>P</a:t>
            </a:r>
            <a:r>
              <a:rPr b="0" lang="en-US" sz="4400" spc="-1" strike="noStrike">
                <a:solidFill>
                  <a:srgbClr val="000000"/>
                </a:solidFill>
                <a:latin typeface="Calibri Light"/>
              </a:rPr>
              <a:t>R</a:t>
            </a:r>
            <a:r>
              <a:rPr b="0" lang="en-US" sz="4400" spc="-1" strike="noStrike">
                <a:solidFill>
                  <a:srgbClr val="000000"/>
                </a:solidFill>
                <a:latin typeface="Calibri Light"/>
              </a:rPr>
              <a:t>O</a:t>
            </a:r>
            <a:r>
              <a:rPr b="0" lang="en-US" sz="4400" spc="-1" strike="noStrike">
                <a:solidFill>
                  <a:srgbClr val="000000"/>
                </a:solidFill>
                <a:latin typeface="Calibri Light"/>
              </a:rPr>
              <a:t>M</a:t>
            </a:r>
            <a:endParaRPr b="0" lang="en-US" sz="4400" spc="-1" strike="noStrike">
              <a:solidFill>
                <a:srgbClr val="000000"/>
              </a:solidFill>
              <a:latin typeface="Arial"/>
            </a:endParaRPr>
          </a:p>
        </p:txBody>
      </p:sp>
      <p:sp>
        <p:nvSpPr>
          <p:cNvPr id="132" name="PlaceHolder 2"/>
          <p:cNvSpPr>
            <a:spLocks noGrp="1"/>
          </p:cNvSpPr>
          <p:nvPr>
            <p:ph/>
          </p:nvPr>
        </p:nvSpPr>
        <p:spPr>
          <a:xfrm>
            <a:off x="655200" y="2575080"/>
            <a:ext cx="5119560" cy="3461400"/>
          </a:xfrm>
          <a:prstGeom prst="rect">
            <a:avLst/>
          </a:prstGeom>
          <a:noFill/>
          <a:ln w="0">
            <a:noFill/>
          </a:ln>
        </p:spPr>
        <p:txBody>
          <a:bodyPr lIns="90000" rIns="90000" tIns="45000" bIns="45000" anchor="t">
            <a:normAutofit/>
          </a:bodyPr>
          <a:p>
            <a:pPr indent="0">
              <a:lnSpc>
                <a:spcPct val="90000"/>
              </a:lnSpc>
              <a:spcBef>
                <a:spcPts val="1001"/>
              </a:spcBef>
              <a:buNone/>
              <a:tabLst>
                <a:tab algn="l" pos="0"/>
              </a:tabLst>
            </a:pPr>
            <a:r>
              <a:rPr b="0" lang="en-US" sz="1800" spc="-1" strike="noStrike">
                <a:solidFill>
                  <a:srgbClr val="000000"/>
                </a:solidFill>
                <a:latin typeface="Calibri"/>
              </a:rPr>
              <a:t>Erasable Programmable Read Only Memory</a:t>
            </a:r>
            <a:endParaRPr b="0" lang="en-US" sz="1800" spc="-1" strike="noStrike">
              <a:solidFill>
                <a:srgbClr val="000000"/>
              </a:solidFill>
              <a:latin typeface="Arial"/>
            </a:endParaRPr>
          </a:p>
          <a:p>
            <a:pPr indent="0">
              <a:lnSpc>
                <a:spcPct val="90000"/>
              </a:lnSpc>
              <a:spcBef>
                <a:spcPts val="1001"/>
              </a:spcBef>
              <a:buNone/>
              <a:tabLst>
                <a:tab algn="l" pos="0"/>
              </a:tabLst>
            </a:pPr>
            <a:endParaRPr b="0" lang="en-US" sz="1800" spc="-1" strike="noStrike">
              <a:solidFill>
                <a:srgbClr val="000000"/>
              </a:solidFill>
              <a:latin typeface="Arial"/>
            </a:endParaRPr>
          </a:p>
          <a:p>
            <a:pPr indent="0">
              <a:lnSpc>
                <a:spcPct val="90000"/>
              </a:lnSpc>
              <a:spcBef>
                <a:spcPts val="1001"/>
              </a:spcBef>
              <a:buNone/>
              <a:tabLst>
                <a:tab algn="l" pos="0"/>
              </a:tabLst>
            </a:pPr>
            <a:r>
              <a:rPr b="0" lang="en-US" sz="1800" spc="-1" strike="noStrike">
                <a:solidFill>
                  <a:srgbClr val="000000"/>
                </a:solidFill>
                <a:latin typeface="Calibri"/>
              </a:rPr>
              <a:t>Shining a UV light through the window erases </a:t>
            </a:r>
            <a:endParaRPr b="0" lang="en-US" sz="1800" spc="-1" strike="noStrike">
              <a:solidFill>
                <a:srgbClr val="000000"/>
              </a:solidFill>
              <a:latin typeface="Arial"/>
            </a:endParaRPr>
          </a:p>
          <a:p>
            <a:pPr indent="0">
              <a:lnSpc>
                <a:spcPct val="90000"/>
              </a:lnSpc>
              <a:spcBef>
                <a:spcPts val="1001"/>
              </a:spcBef>
              <a:buNone/>
              <a:tabLst>
                <a:tab algn="l" pos="0"/>
              </a:tabLst>
            </a:pPr>
            <a:endParaRPr b="0" lang="en-US" sz="1800" spc="-1" strike="noStrike">
              <a:solidFill>
                <a:srgbClr val="000000"/>
              </a:solidFill>
              <a:latin typeface="Arial"/>
            </a:endParaRPr>
          </a:p>
          <a:p>
            <a:pPr indent="0">
              <a:lnSpc>
                <a:spcPct val="90000"/>
              </a:lnSpc>
              <a:spcBef>
                <a:spcPts val="1001"/>
              </a:spcBef>
              <a:buNone/>
              <a:tabLst>
                <a:tab algn="l" pos="0"/>
              </a:tabLst>
            </a:pPr>
            <a:r>
              <a:rPr b="0" lang="en-US" sz="1800" spc="-1" strike="noStrike">
                <a:solidFill>
                  <a:srgbClr val="000000"/>
                </a:solidFill>
                <a:latin typeface="Calibri"/>
              </a:rPr>
              <a:t>Great for developers to use to test their designs</a:t>
            </a:r>
            <a:endParaRPr b="0" lang="en-US" sz="1800" spc="-1" strike="noStrike">
              <a:solidFill>
                <a:srgbClr val="000000"/>
              </a:solidFill>
              <a:latin typeface="Arial"/>
            </a:endParaRPr>
          </a:p>
          <a:p>
            <a:pPr indent="0">
              <a:lnSpc>
                <a:spcPct val="90000"/>
              </a:lnSpc>
              <a:spcBef>
                <a:spcPts val="1001"/>
              </a:spcBef>
              <a:buNone/>
              <a:tabLst>
                <a:tab algn="l" pos="0"/>
              </a:tabLst>
            </a:pPr>
            <a:endParaRPr b="0" lang="en-US" sz="1800" spc="-1" strike="noStrike">
              <a:solidFill>
                <a:srgbClr val="000000"/>
              </a:solidFill>
              <a:latin typeface="Arial"/>
            </a:endParaRPr>
          </a:p>
          <a:p>
            <a:pPr indent="0">
              <a:lnSpc>
                <a:spcPct val="90000"/>
              </a:lnSpc>
              <a:spcBef>
                <a:spcPts val="1001"/>
              </a:spcBef>
              <a:buNone/>
              <a:tabLst>
                <a:tab algn="l" pos="0"/>
              </a:tabLst>
            </a:pPr>
            <a:r>
              <a:rPr b="0" lang="en-US" sz="1800" spc="-1" strike="noStrike">
                <a:solidFill>
                  <a:srgbClr val="000000"/>
                </a:solidFill>
                <a:latin typeface="Calibri"/>
              </a:rPr>
              <a:t>Too expensive to use in production</a:t>
            </a:r>
            <a:endParaRPr b="0" lang="en-US" sz="1800" spc="-1" strike="noStrike">
              <a:solidFill>
                <a:srgbClr val="000000"/>
              </a:solidFill>
              <a:latin typeface="Arial"/>
            </a:endParaRPr>
          </a:p>
          <a:p>
            <a:pPr indent="0">
              <a:lnSpc>
                <a:spcPct val="90000"/>
              </a:lnSpc>
              <a:spcBef>
                <a:spcPts val="1001"/>
              </a:spcBef>
              <a:buNone/>
              <a:tabLst>
                <a:tab algn="l" pos="0"/>
              </a:tabLst>
            </a:pPr>
            <a:endParaRPr b="0" lang="en-US" sz="1800" spc="-1" strike="noStrike">
              <a:solidFill>
                <a:srgbClr val="000000"/>
              </a:solidFill>
              <a:latin typeface="Arial"/>
            </a:endParaRPr>
          </a:p>
          <a:p>
            <a:pPr indent="0">
              <a:lnSpc>
                <a:spcPct val="90000"/>
              </a:lnSpc>
              <a:spcBef>
                <a:spcPts val="1001"/>
              </a:spcBef>
              <a:buNone/>
              <a:tabLst>
                <a:tab algn="l" pos="0"/>
              </a:tabLst>
            </a:pPr>
            <a:endParaRPr b="0" lang="en-US" sz="1800" spc="-1" strike="noStrike">
              <a:solidFill>
                <a:srgbClr val="000000"/>
              </a:solidFill>
              <a:latin typeface="Arial"/>
            </a:endParaRPr>
          </a:p>
        </p:txBody>
      </p:sp>
      <p:sp>
        <p:nvSpPr>
          <p:cNvPr id="133" name="Picture 2"/>
          <p:cNvSpPr/>
          <p:nvPr/>
        </p:nvSpPr>
        <p:spPr>
          <a:xfrm>
            <a:off x="5878800" y="0"/>
            <a:ext cx="6312600" cy="6857280"/>
          </a:xfrm>
          <a:custGeom>
            <a:avLst/>
            <a:gdLst>
              <a:gd name="textAreaLeft" fmla="*/ 0 w 6312600"/>
              <a:gd name="textAreaRight" fmla="*/ 6313320 w 6312600"/>
              <a:gd name="textAreaTop" fmla="*/ 0 h 6857280"/>
              <a:gd name="textAreaBottom" fmla="*/ 6858000 h 6857280"/>
            </a:gdLst>
            <a:ahLst/>
            <a:rect l="textAreaLeft" t="textAreaTop" r="textAreaRight" b="textAreaBottom"/>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blipFill rotWithShape="0">
            <a:blip r:embed="rId1"/>
            <a:srcRect/>
            <a:stretch/>
          </a:blipFill>
          <a:ln w="0">
            <a:noFill/>
          </a:ln>
        </p:spPr>
        <p:style>
          <a:lnRef idx="0"/>
          <a:fillRef idx="0"/>
          <a:effectRef idx="0"/>
          <a:fontRef idx="minor"/>
        </p:style>
        <p:txBody>
          <a:bodyPr lIns="90000" rIns="90000" tIns="45000" bIns="45000" anchor="t">
            <a:noAutofit/>
          </a:bodyPr>
          <a:p>
            <a:pPr>
              <a:lnSpc>
                <a:spcPct val="100000"/>
              </a:lnSpc>
            </a:pPr>
            <a:endParaRPr b="0" lang="en-US" sz="1800" spc="-1" strike="noStrike">
              <a:solidFill>
                <a:srgbClr val="000000"/>
              </a:solidFill>
              <a:latin typeface="Arial"/>
              <a:ea typeface="DejaVu Sans"/>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4"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E</a:t>
            </a:r>
            <a:r>
              <a:rPr b="0" lang="en-US" sz="4400" spc="-1" strike="noStrike">
                <a:solidFill>
                  <a:srgbClr val="000000"/>
                </a:solidFill>
                <a:latin typeface="Calibri Light"/>
              </a:rPr>
              <a:t>E</a:t>
            </a:r>
            <a:r>
              <a:rPr b="0" lang="en-US" sz="4400" spc="-1" strike="noStrike">
                <a:solidFill>
                  <a:srgbClr val="000000"/>
                </a:solidFill>
                <a:latin typeface="Calibri Light"/>
              </a:rPr>
              <a:t>P</a:t>
            </a:r>
            <a:r>
              <a:rPr b="0" lang="en-US" sz="4400" spc="-1" strike="noStrike">
                <a:solidFill>
                  <a:srgbClr val="000000"/>
                </a:solidFill>
                <a:latin typeface="Calibri Light"/>
              </a:rPr>
              <a:t>R</a:t>
            </a:r>
            <a:r>
              <a:rPr b="0" lang="en-US" sz="4400" spc="-1" strike="noStrike">
                <a:solidFill>
                  <a:srgbClr val="000000"/>
                </a:solidFill>
                <a:latin typeface="Calibri Light"/>
              </a:rPr>
              <a:t>O</a:t>
            </a:r>
            <a:r>
              <a:rPr b="0" lang="en-US" sz="4400" spc="-1" strike="noStrike">
                <a:solidFill>
                  <a:srgbClr val="000000"/>
                </a:solidFill>
                <a:latin typeface="Calibri Light"/>
              </a:rPr>
              <a:t>M</a:t>
            </a:r>
            <a:endParaRPr b="0" lang="en-US" sz="4400" spc="-1" strike="noStrike">
              <a:solidFill>
                <a:srgbClr val="000000"/>
              </a:solidFill>
              <a:latin typeface="Arial"/>
            </a:endParaRPr>
          </a:p>
        </p:txBody>
      </p:sp>
      <p:sp>
        <p:nvSpPr>
          <p:cNvPr id="135" name="PlaceHolder 2"/>
          <p:cNvSpPr>
            <a:spLocks noGrp="1"/>
          </p:cNvSpPr>
          <p:nvPr>
            <p:ph/>
          </p:nvPr>
        </p:nvSpPr>
        <p:spPr>
          <a:xfrm>
            <a:off x="838080" y="1825560"/>
            <a:ext cx="10514880" cy="435060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Electrically Erasable Programable Read Only Memory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Originally, could be modified only one bit at a time; this process is slow and required a lot of power. </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Flash is an example of an EEPROM</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PlaceHolder 1"/>
          <p:cNvSpPr>
            <a:spLocks noGrp="1"/>
          </p:cNvSpPr>
          <p:nvPr>
            <p:ph type="title"/>
          </p:nvPr>
        </p:nvSpPr>
        <p:spPr>
          <a:xfrm>
            <a:off x="5145120" y="4978800"/>
            <a:ext cx="6638040" cy="1291680"/>
          </a:xfrm>
          <a:prstGeom prst="rect">
            <a:avLst/>
          </a:prstGeom>
          <a:noFill/>
          <a:ln w="0">
            <a:noFill/>
          </a:ln>
        </p:spPr>
        <p:txBody>
          <a:bodyPr lIns="90000" rIns="90000" tIns="45000" bIns="45000" anchor="ctr">
            <a:normAutofit/>
          </a:bodyPr>
          <a:p>
            <a:pPr indent="0" algn="ctr">
              <a:lnSpc>
                <a:spcPct val="90000"/>
              </a:lnSpc>
              <a:buNone/>
              <a:tabLst>
                <a:tab algn="l" pos="0"/>
              </a:tabLst>
            </a:pPr>
            <a:r>
              <a:rPr b="0" lang="en-US" sz="4800" spc="-1" strike="noStrike">
                <a:solidFill>
                  <a:srgbClr val="000000"/>
                </a:solidFill>
                <a:latin typeface="Calibri Light"/>
              </a:rPr>
              <a:t>RAM</a:t>
            </a:r>
            <a:endParaRPr b="0" lang="en-US" sz="4800" spc="-1" strike="noStrike">
              <a:solidFill>
                <a:srgbClr val="000000"/>
              </a:solidFill>
              <a:latin typeface="Arial"/>
            </a:endParaRPr>
          </a:p>
        </p:txBody>
      </p:sp>
      <p:pic>
        <p:nvPicPr>
          <p:cNvPr id="137" name="Picture 2" descr="Borris the ram shorn.jpg"/>
          <p:cNvPicPr/>
          <p:nvPr/>
        </p:nvPicPr>
        <p:blipFill>
          <a:blip r:embed="rId1"/>
          <a:srcRect l="6480" t="0" r="15668" b="-4"/>
          <a:stretch/>
        </p:blipFill>
        <p:spPr>
          <a:xfrm>
            <a:off x="0" y="0"/>
            <a:ext cx="4847400" cy="4358880"/>
          </a:xfrm>
          <a:prstGeom prst="rect">
            <a:avLst/>
          </a:prstGeom>
          <a:ln w="0">
            <a:noFill/>
          </a:ln>
        </p:spPr>
      </p:pic>
      <p:pic>
        <p:nvPicPr>
          <p:cNvPr id="138" name="Picture 6" descr="Image result for dodge ram"/>
          <p:cNvPicPr/>
          <p:nvPr/>
        </p:nvPicPr>
        <p:blipFill>
          <a:blip r:embed="rId2"/>
          <a:srcRect l="0" t="14992" r="0" b="528"/>
          <a:stretch/>
        </p:blipFill>
        <p:spPr>
          <a:xfrm>
            <a:off x="4971960" y="0"/>
            <a:ext cx="7216200" cy="4358880"/>
          </a:xfrm>
          <a:prstGeom prst="rect">
            <a:avLst/>
          </a:prstGeom>
          <a:ln w="0">
            <a:noFill/>
          </a:ln>
        </p:spPr>
      </p:pic>
      <p:pic>
        <p:nvPicPr>
          <p:cNvPr id="139" name="Picture 4" descr="DDR3 RAM 53051.jpg"/>
          <p:cNvPicPr/>
          <p:nvPr/>
        </p:nvPicPr>
        <p:blipFill>
          <a:blip r:embed="rId3"/>
          <a:srcRect l="8986" t="0" r="31053" b="0"/>
          <a:stretch/>
        </p:blipFill>
        <p:spPr>
          <a:xfrm>
            <a:off x="0" y="4472640"/>
            <a:ext cx="4847400" cy="2384640"/>
          </a:xfrm>
          <a:prstGeom prst="rect">
            <a:avLst/>
          </a:prstGeom>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PlaceHolder 1"/>
          <p:cNvSpPr>
            <a:spLocks noGrp="1"/>
          </p:cNvSpPr>
          <p:nvPr>
            <p:ph type="title"/>
          </p:nvPr>
        </p:nvSpPr>
        <p:spPr>
          <a:xfrm>
            <a:off x="8398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Only two different types…</a:t>
            </a:r>
            <a:endParaRPr b="0" lang="en-US" sz="4400" spc="-1" strike="noStrike">
              <a:solidFill>
                <a:srgbClr val="000000"/>
              </a:solidFill>
              <a:latin typeface="Arial"/>
            </a:endParaRPr>
          </a:p>
        </p:txBody>
      </p:sp>
      <p:sp>
        <p:nvSpPr>
          <p:cNvPr id="141" name="PlaceHolder 2"/>
          <p:cNvSpPr>
            <a:spLocks noGrp="1"/>
          </p:cNvSpPr>
          <p:nvPr>
            <p:ph/>
          </p:nvPr>
        </p:nvSpPr>
        <p:spPr>
          <a:xfrm>
            <a:off x="839880" y="1681200"/>
            <a:ext cx="5157000" cy="823320"/>
          </a:xfrm>
          <a:prstGeom prst="rect">
            <a:avLst/>
          </a:prstGeom>
          <a:noFill/>
          <a:ln w="0">
            <a:noFill/>
          </a:ln>
        </p:spPr>
        <p:txBody>
          <a:bodyPr lIns="90000" rIns="90000" tIns="45000" bIns="45000" anchor="b">
            <a:noAutofit/>
          </a:bodyPr>
          <a:p>
            <a:pPr indent="0">
              <a:lnSpc>
                <a:spcPct val="90000"/>
              </a:lnSpc>
              <a:spcBef>
                <a:spcPts val="1001"/>
              </a:spcBef>
              <a:buNone/>
              <a:tabLst>
                <a:tab algn="l" pos="0"/>
              </a:tabLst>
            </a:pPr>
            <a:r>
              <a:rPr b="1" lang="en-US" sz="2400" spc="-1" strike="noStrike">
                <a:solidFill>
                  <a:srgbClr val="000000"/>
                </a:solidFill>
                <a:latin typeface="Calibri"/>
              </a:rPr>
              <a:t>DRAM (Dynamic)</a:t>
            </a:r>
            <a:endParaRPr b="0" lang="en-US" sz="2400" spc="-1" strike="noStrike">
              <a:solidFill>
                <a:srgbClr val="000000"/>
              </a:solidFill>
              <a:latin typeface="Arial"/>
            </a:endParaRPr>
          </a:p>
        </p:txBody>
      </p:sp>
      <p:sp>
        <p:nvSpPr>
          <p:cNvPr id="142" name="PlaceHolder 3"/>
          <p:cNvSpPr>
            <a:spLocks noGrp="1"/>
          </p:cNvSpPr>
          <p:nvPr>
            <p:ph/>
          </p:nvPr>
        </p:nvSpPr>
        <p:spPr>
          <a:xfrm>
            <a:off x="839880" y="2505240"/>
            <a:ext cx="5157000" cy="36838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Made of capacitors (capacitor =  battery fast to charge and discharge but can’t hold much)</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Has a recharge cycle</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CHEAP!</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SLOW!</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Low power/heat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Dense</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p:txBody>
      </p:sp>
      <p:sp>
        <p:nvSpPr>
          <p:cNvPr id="143" name="PlaceHolder 4"/>
          <p:cNvSpPr>
            <a:spLocks noGrp="1"/>
          </p:cNvSpPr>
          <p:nvPr>
            <p:ph/>
          </p:nvPr>
        </p:nvSpPr>
        <p:spPr>
          <a:xfrm>
            <a:off x="6172200" y="1681200"/>
            <a:ext cx="5182560" cy="823320"/>
          </a:xfrm>
          <a:prstGeom prst="rect">
            <a:avLst/>
          </a:prstGeom>
          <a:noFill/>
          <a:ln w="0">
            <a:noFill/>
          </a:ln>
        </p:spPr>
        <p:txBody>
          <a:bodyPr lIns="90000" rIns="90000" tIns="45000" bIns="45000" anchor="b">
            <a:noAutofit/>
          </a:bodyPr>
          <a:p>
            <a:pPr indent="0">
              <a:lnSpc>
                <a:spcPct val="90000"/>
              </a:lnSpc>
              <a:spcBef>
                <a:spcPts val="1001"/>
              </a:spcBef>
              <a:buNone/>
              <a:tabLst>
                <a:tab algn="l" pos="0"/>
              </a:tabLst>
            </a:pPr>
            <a:r>
              <a:rPr b="1" lang="en-US" sz="2400" spc="-1" strike="noStrike">
                <a:solidFill>
                  <a:srgbClr val="000000"/>
                </a:solidFill>
                <a:latin typeface="Calibri"/>
              </a:rPr>
              <a:t>SRAM (Static)</a:t>
            </a:r>
            <a:endParaRPr b="0" lang="en-US" sz="2400" spc="-1" strike="noStrike">
              <a:solidFill>
                <a:srgbClr val="000000"/>
              </a:solidFill>
              <a:latin typeface="Arial"/>
            </a:endParaRPr>
          </a:p>
        </p:txBody>
      </p:sp>
      <p:sp>
        <p:nvSpPr>
          <p:cNvPr id="144" name="PlaceHolder 5"/>
          <p:cNvSpPr>
            <a:spLocks noGrp="1"/>
          </p:cNvSpPr>
          <p:nvPr>
            <p:ph/>
          </p:nvPr>
        </p:nvSpPr>
        <p:spPr>
          <a:xfrm>
            <a:off x="6172200" y="2505240"/>
            <a:ext cx="5182560" cy="36838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Made of flip-flops (flip-flop = transistor)</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No recharge cycle</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Expensive</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FAST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High power/heat</a:t>
            </a:r>
            <a:endParaRPr b="0" lang="en-US" sz="2800" spc="-1" strike="noStrike">
              <a:solidFill>
                <a:srgbClr val="000000"/>
              </a:solidFill>
              <a:latin typeface="Arial"/>
            </a:endParaRPr>
          </a:p>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Sparse (large surface area/bit)</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title"/>
          </p:nvPr>
        </p:nvSpPr>
        <p:spPr>
          <a:xfrm>
            <a:off x="838080" y="365040"/>
            <a:ext cx="10514880" cy="1324800"/>
          </a:xfrm>
          <a:prstGeom prst="rect">
            <a:avLst/>
          </a:prstGeom>
          <a:noFill/>
          <a:ln w="0">
            <a:noFill/>
          </a:ln>
        </p:spPr>
        <p:txBody>
          <a:bodyPr lIns="90000" rIns="90000" tIns="45000" bIns="45000" anchor="ctr">
            <a:noAutofit/>
          </a:bodyPr>
          <a:p>
            <a:pPr indent="0">
              <a:lnSpc>
                <a:spcPct val="90000"/>
              </a:lnSpc>
              <a:buNone/>
              <a:tabLst>
                <a:tab algn="l" pos="0"/>
              </a:tabLst>
            </a:pPr>
            <a:r>
              <a:rPr b="0" lang="en-US" sz="4400" spc="-1" strike="noStrike">
                <a:solidFill>
                  <a:srgbClr val="000000"/>
                </a:solidFill>
                <a:latin typeface="Calibri Light"/>
              </a:rPr>
              <a:t>S</a:t>
            </a:r>
            <a:r>
              <a:rPr b="0" lang="en-US" sz="4400" spc="-1" strike="noStrike">
                <a:solidFill>
                  <a:srgbClr val="000000"/>
                </a:solidFill>
                <a:latin typeface="Calibri Light"/>
              </a:rPr>
              <a:t>R</a:t>
            </a:r>
            <a:r>
              <a:rPr b="0" lang="en-US" sz="4400" spc="-1" strike="noStrike">
                <a:solidFill>
                  <a:srgbClr val="000000"/>
                </a:solidFill>
                <a:latin typeface="Calibri Light"/>
              </a:rPr>
              <a:t>A</a:t>
            </a:r>
            <a:r>
              <a:rPr b="0" lang="en-US" sz="4400" spc="-1" strike="noStrike">
                <a:solidFill>
                  <a:srgbClr val="000000"/>
                </a:solidFill>
                <a:latin typeface="Calibri Light"/>
              </a:rPr>
              <a:t>M</a:t>
            </a:r>
            <a:endParaRPr b="0" lang="en-US" sz="4400" spc="-1" strike="noStrike">
              <a:solidFill>
                <a:srgbClr val="000000"/>
              </a:solidFill>
              <a:latin typeface="Arial"/>
            </a:endParaRPr>
          </a:p>
        </p:txBody>
      </p:sp>
      <p:sp>
        <p:nvSpPr>
          <p:cNvPr id="146" name="PlaceHolder 2"/>
          <p:cNvSpPr>
            <a:spLocks noGrp="1"/>
          </p:cNvSpPr>
          <p:nvPr>
            <p:ph/>
          </p:nvPr>
        </p:nvSpPr>
        <p:spPr>
          <a:xfrm>
            <a:off x="838080" y="1825560"/>
            <a:ext cx="10514880" cy="2004120"/>
          </a:xfrm>
          <a:prstGeom prst="rect">
            <a:avLst/>
          </a:prstGeom>
          <a:noFill/>
          <a:ln w="0">
            <a:noFill/>
          </a:ln>
        </p:spPr>
        <p:txBody>
          <a:bodyPr lIns="90000" rIns="90000" tIns="45000" bIns="45000" anchor="t">
            <a:noAutofit/>
          </a:bodyPr>
          <a:p>
            <a:pPr indent="0">
              <a:lnSpc>
                <a:spcPct val="90000"/>
              </a:lnSpc>
              <a:spcBef>
                <a:spcPts val="1001"/>
              </a:spcBef>
              <a:buNone/>
              <a:tabLst>
                <a:tab algn="l" pos="0"/>
              </a:tabLst>
            </a:pPr>
            <a:r>
              <a:rPr b="0" lang="en-US" sz="2800" spc="-1" strike="noStrike">
                <a:solidFill>
                  <a:srgbClr val="000000"/>
                </a:solidFill>
                <a:latin typeface="Calibri"/>
              </a:rPr>
              <a:t>How can we make memory?</a:t>
            </a:r>
            <a:endParaRPr b="0" lang="en-US" sz="2800" spc="-1" strike="noStrike">
              <a:solidFill>
                <a:srgbClr val="000000"/>
              </a:solidFill>
              <a:latin typeface="Arial"/>
            </a:endParaRPr>
          </a:p>
          <a:p>
            <a:pPr indent="0">
              <a:lnSpc>
                <a:spcPct val="90000"/>
              </a:lnSpc>
              <a:spcBef>
                <a:spcPts val="1001"/>
              </a:spcBef>
              <a:buNone/>
              <a:tabLst>
                <a:tab algn="l" pos="0"/>
              </a:tabLst>
            </a:pPr>
            <a:endParaRPr b="0" lang="en-US" sz="2800" spc="-1" strike="noStrike">
              <a:solidFill>
                <a:srgbClr val="000000"/>
              </a:solidFill>
              <a:latin typeface="Arial"/>
            </a:endParaRPr>
          </a:p>
          <a:p>
            <a:pPr indent="0">
              <a:lnSpc>
                <a:spcPct val="90000"/>
              </a:lnSpc>
              <a:spcBef>
                <a:spcPts val="1001"/>
              </a:spcBef>
              <a:buNone/>
              <a:tabLst>
                <a:tab algn="l" pos="0"/>
              </a:tabLst>
            </a:pPr>
            <a:r>
              <a:rPr b="0" lang="en-US" sz="2800" spc="-1" strike="noStrike">
                <a:solidFill>
                  <a:srgbClr val="000000"/>
                </a:solidFill>
                <a:latin typeface="Calibri"/>
              </a:rPr>
              <a:t>What if we could “just” make the electricity go around in a circle until we needed it?</a:t>
            </a:r>
            <a:endParaRPr b="0" lang="en-US" sz="2800" spc="-1" strike="noStrike">
              <a:solidFill>
                <a:srgbClr val="000000"/>
              </a:solidFill>
              <a:latin typeface="Arial"/>
            </a:endParaRPr>
          </a:p>
        </p:txBody>
      </p:sp>
      <p:pic>
        <p:nvPicPr>
          <p:cNvPr id="147" name="Picture 3" descr=""/>
          <p:cNvPicPr/>
          <p:nvPr/>
        </p:nvPicPr>
        <p:blipFill>
          <a:blip r:embed="rId1"/>
          <a:stretch/>
        </p:blipFill>
        <p:spPr>
          <a:xfrm>
            <a:off x="79920" y="3696480"/>
            <a:ext cx="7463160" cy="2755800"/>
          </a:xfrm>
          <a:prstGeom prst="rect">
            <a:avLst/>
          </a:prstGeom>
          <a:ln w="0">
            <a:noFill/>
          </a:ln>
        </p:spPr>
      </p:pic>
      <p:pic>
        <p:nvPicPr>
          <p:cNvPr id="148" name="Picture 2" descr="Image result for warning don't try this at home"/>
          <p:cNvPicPr/>
          <p:nvPr/>
        </p:nvPicPr>
        <p:blipFill>
          <a:blip r:embed="rId2"/>
          <a:stretch/>
        </p:blipFill>
        <p:spPr>
          <a:xfrm>
            <a:off x="7769160" y="3965400"/>
            <a:ext cx="4329360" cy="2661480"/>
          </a:xfrm>
          <a:prstGeom prst="rect">
            <a:avLst/>
          </a:prstGeom>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6350" cap="flat" cmpd="sng" algn="ctr">
          <a:solidFill>
            <a:schemeClr val="phClr">
              <a:shade val="95000"/>
              <a:satMod val="105000"/>
            </a:scheme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340</TotalTime>
  <Application>LibreOffice/7.4.7.2$Linux_X86_64 LibreOffice_project/40$Build-2</Application>
  <AppVersion>15.0000</AppVersion>
  <Words>2019</Words>
  <Paragraphs>295</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2018-07-16T18:04:48Z</dcterms:created>
  <dc:creator>Michael Phipps</dc:creator>
  <dc:description/>
  <dc:language>en-US</dc:language>
  <cp:lastModifiedBy/>
  <dcterms:modified xsi:type="dcterms:W3CDTF">2024-01-31T14:48:17Z</dcterms:modified>
  <cp:revision>22</cp:revision>
  <dc:subject/>
  <dc:title>Memory</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44</vt:i4>
  </property>
</Properties>
</file>